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5" r:id="rId3"/>
    <p:sldId id="257" r:id="rId4"/>
    <p:sldId id="262" r:id="rId5"/>
    <p:sldId id="263" r:id="rId6"/>
    <p:sldId id="265" r:id="rId7"/>
    <p:sldId id="267" r:id="rId8"/>
    <p:sldId id="268" r:id="rId9"/>
    <p:sldId id="266" r:id="rId10"/>
    <p:sldId id="269" r:id="rId11"/>
    <p:sldId id="270" r:id="rId12"/>
    <p:sldId id="271" r:id="rId13"/>
    <p:sldId id="272" r:id="rId14"/>
    <p:sldId id="273" r:id="rId15"/>
    <p:sldId id="274" r:id="rId16"/>
    <p:sldId id="275" r:id="rId17"/>
    <p:sldId id="276" r:id="rId18"/>
    <p:sldId id="277" r:id="rId19"/>
    <p:sldId id="278" r:id="rId20"/>
    <p:sldId id="292" r:id="rId21"/>
    <p:sldId id="279" r:id="rId22"/>
    <p:sldId id="293" r:id="rId23"/>
    <p:sldId id="281" r:id="rId24"/>
    <p:sldId id="282" r:id="rId25"/>
    <p:sldId id="294" r:id="rId26"/>
    <p:sldId id="283" r:id="rId27"/>
    <p:sldId id="285" r:id="rId28"/>
    <p:sldId id="284" r:id="rId29"/>
    <p:sldId id="286" r:id="rId30"/>
    <p:sldId id="287" r:id="rId31"/>
    <p:sldId id="288" r:id="rId32"/>
    <p:sldId id="289" r:id="rId33"/>
    <p:sldId id="290" r:id="rId34"/>
    <p:sldId id="291"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D0FA9-D802-807B-1BCC-1C38B136F46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C7B07935-5C8B-62AE-5E94-FBBFD8B081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89E3AD3D-D280-8756-BAC0-A1D37D44F2F1}"/>
              </a:ext>
            </a:extLst>
          </p:cNvPr>
          <p:cNvSpPr>
            <a:spLocks noGrp="1"/>
          </p:cNvSpPr>
          <p:nvPr>
            <p:ph type="dt" sz="half" idx="10"/>
          </p:nvPr>
        </p:nvSpPr>
        <p:spPr/>
        <p:txBody>
          <a:bodyPr/>
          <a:lstStyle/>
          <a:p>
            <a:fld id="{4CB4910F-E6AA-42E7-A4A4-424022B038DA}" type="datetimeFigureOut">
              <a:rPr lang="en-CA" smtClean="0"/>
              <a:t>2024-02-09</a:t>
            </a:fld>
            <a:endParaRPr lang="en-CA"/>
          </a:p>
        </p:txBody>
      </p:sp>
      <p:sp>
        <p:nvSpPr>
          <p:cNvPr id="5" name="Footer Placeholder 4">
            <a:extLst>
              <a:ext uri="{FF2B5EF4-FFF2-40B4-BE49-F238E27FC236}">
                <a16:creationId xmlns:a16="http://schemas.microsoft.com/office/drawing/2014/main" id="{A9643DB7-9408-250E-96BD-D522B8E91FD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B078268-273C-9FBA-73F9-BE49EC5C6853}"/>
              </a:ext>
            </a:extLst>
          </p:cNvPr>
          <p:cNvSpPr>
            <a:spLocks noGrp="1"/>
          </p:cNvSpPr>
          <p:nvPr>
            <p:ph type="sldNum" sz="quarter" idx="12"/>
          </p:nvPr>
        </p:nvSpPr>
        <p:spPr/>
        <p:txBody>
          <a:bodyPr/>
          <a:lstStyle/>
          <a:p>
            <a:fld id="{9E0B1EAE-D358-4F69-94EF-0ECED7F08BDD}" type="slidenum">
              <a:rPr lang="en-CA" smtClean="0"/>
              <a:t>‹#›</a:t>
            </a:fld>
            <a:endParaRPr lang="en-CA"/>
          </a:p>
        </p:txBody>
      </p:sp>
    </p:spTree>
    <p:extLst>
      <p:ext uri="{BB962C8B-B14F-4D97-AF65-F5344CB8AC3E}">
        <p14:creationId xmlns:p14="http://schemas.microsoft.com/office/powerpoint/2010/main" val="37720582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82500-089D-D5BC-85B7-3F416BEF9A1B}"/>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33C24748-5C87-AFB7-7BFA-1CAB1BB2159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BC1F94E-749D-940F-3A04-07CDE77FC199}"/>
              </a:ext>
            </a:extLst>
          </p:cNvPr>
          <p:cNvSpPr>
            <a:spLocks noGrp="1"/>
          </p:cNvSpPr>
          <p:nvPr>
            <p:ph type="dt" sz="half" idx="10"/>
          </p:nvPr>
        </p:nvSpPr>
        <p:spPr/>
        <p:txBody>
          <a:bodyPr/>
          <a:lstStyle/>
          <a:p>
            <a:fld id="{4CB4910F-E6AA-42E7-A4A4-424022B038DA}" type="datetimeFigureOut">
              <a:rPr lang="en-CA" smtClean="0"/>
              <a:t>2024-02-09</a:t>
            </a:fld>
            <a:endParaRPr lang="en-CA"/>
          </a:p>
        </p:txBody>
      </p:sp>
      <p:sp>
        <p:nvSpPr>
          <p:cNvPr id="5" name="Footer Placeholder 4">
            <a:extLst>
              <a:ext uri="{FF2B5EF4-FFF2-40B4-BE49-F238E27FC236}">
                <a16:creationId xmlns:a16="http://schemas.microsoft.com/office/drawing/2014/main" id="{50C0F58B-607A-B431-96BF-644F9FD86E85}"/>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E7CFBBB-EBF0-858A-F4CA-DE4EE8144426}"/>
              </a:ext>
            </a:extLst>
          </p:cNvPr>
          <p:cNvSpPr>
            <a:spLocks noGrp="1"/>
          </p:cNvSpPr>
          <p:nvPr>
            <p:ph type="sldNum" sz="quarter" idx="12"/>
          </p:nvPr>
        </p:nvSpPr>
        <p:spPr/>
        <p:txBody>
          <a:bodyPr/>
          <a:lstStyle/>
          <a:p>
            <a:fld id="{9E0B1EAE-D358-4F69-94EF-0ECED7F08BDD}" type="slidenum">
              <a:rPr lang="en-CA" smtClean="0"/>
              <a:t>‹#›</a:t>
            </a:fld>
            <a:endParaRPr lang="en-CA"/>
          </a:p>
        </p:txBody>
      </p:sp>
    </p:spTree>
    <p:extLst>
      <p:ext uri="{BB962C8B-B14F-4D97-AF65-F5344CB8AC3E}">
        <p14:creationId xmlns:p14="http://schemas.microsoft.com/office/powerpoint/2010/main" val="3121830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97F35A-8FD6-1065-81DD-236C916F3FE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C1245F58-05D8-CA20-A8F0-4C01D650241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56E05D49-BA00-F37D-9066-64CD73CA7732}"/>
              </a:ext>
            </a:extLst>
          </p:cNvPr>
          <p:cNvSpPr>
            <a:spLocks noGrp="1"/>
          </p:cNvSpPr>
          <p:nvPr>
            <p:ph type="dt" sz="half" idx="10"/>
          </p:nvPr>
        </p:nvSpPr>
        <p:spPr/>
        <p:txBody>
          <a:bodyPr/>
          <a:lstStyle/>
          <a:p>
            <a:fld id="{4CB4910F-E6AA-42E7-A4A4-424022B038DA}" type="datetimeFigureOut">
              <a:rPr lang="en-CA" smtClean="0"/>
              <a:t>2024-02-09</a:t>
            </a:fld>
            <a:endParaRPr lang="en-CA"/>
          </a:p>
        </p:txBody>
      </p:sp>
      <p:sp>
        <p:nvSpPr>
          <p:cNvPr id="5" name="Footer Placeholder 4">
            <a:extLst>
              <a:ext uri="{FF2B5EF4-FFF2-40B4-BE49-F238E27FC236}">
                <a16:creationId xmlns:a16="http://schemas.microsoft.com/office/drawing/2014/main" id="{CEA19D61-3BE1-89DB-6BFB-3B5F33F8FCE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6F4E724-92C8-2F48-E2B9-D8529FA6D4CA}"/>
              </a:ext>
            </a:extLst>
          </p:cNvPr>
          <p:cNvSpPr>
            <a:spLocks noGrp="1"/>
          </p:cNvSpPr>
          <p:nvPr>
            <p:ph type="sldNum" sz="quarter" idx="12"/>
          </p:nvPr>
        </p:nvSpPr>
        <p:spPr/>
        <p:txBody>
          <a:bodyPr/>
          <a:lstStyle/>
          <a:p>
            <a:fld id="{9E0B1EAE-D358-4F69-94EF-0ECED7F08BDD}" type="slidenum">
              <a:rPr lang="en-CA" smtClean="0"/>
              <a:t>‹#›</a:t>
            </a:fld>
            <a:endParaRPr lang="en-CA"/>
          </a:p>
        </p:txBody>
      </p:sp>
    </p:spTree>
    <p:extLst>
      <p:ext uri="{BB962C8B-B14F-4D97-AF65-F5344CB8AC3E}">
        <p14:creationId xmlns:p14="http://schemas.microsoft.com/office/powerpoint/2010/main" val="3858121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AF97B-99CF-8184-75C8-7AB97469CB89}"/>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1EB944AD-FB84-0CAA-4CCB-FC53A568568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496979D6-3AE4-313E-842E-02678A2EBC2F}"/>
              </a:ext>
            </a:extLst>
          </p:cNvPr>
          <p:cNvSpPr>
            <a:spLocks noGrp="1"/>
          </p:cNvSpPr>
          <p:nvPr>
            <p:ph type="dt" sz="half" idx="10"/>
          </p:nvPr>
        </p:nvSpPr>
        <p:spPr/>
        <p:txBody>
          <a:bodyPr/>
          <a:lstStyle/>
          <a:p>
            <a:fld id="{4CB4910F-E6AA-42E7-A4A4-424022B038DA}" type="datetimeFigureOut">
              <a:rPr lang="en-CA" smtClean="0"/>
              <a:t>2024-02-09</a:t>
            </a:fld>
            <a:endParaRPr lang="en-CA"/>
          </a:p>
        </p:txBody>
      </p:sp>
      <p:sp>
        <p:nvSpPr>
          <p:cNvPr id="5" name="Footer Placeholder 4">
            <a:extLst>
              <a:ext uri="{FF2B5EF4-FFF2-40B4-BE49-F238E27FC236}">
                <a16:creationId xmlns:a16="http://schemas.microsoft.com/office/drawing/2014/main" id="{CA36B5F8-C588-D143-79BE-342EDDD46C3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2FFB503-C62A-1D8F-C83E-CCECF2DF8288}"/>
              </a:ext>
            </a:extLst>
          </p:cNvPr>
          <p:cNvSpPr>
            <a:spLocks noGrp="1"/>
          </p:cNvSpPr>
          <p:nvPr>
            <p:ph type="sldNum" sz="quarter" idx="12"/>
          </p:nvPr>
        </p:nvSpPr>
        <p:spPr/>
        <p:txBody>
          <a:bodyPr/>
          <a:lstStyle/>
          <a:p>
            <a:fld id="{9E0B1EAE-D358-4F69-94EF-0ECED7F08BDD}" type="slidenum">
              <a:rPr lang="en-CA" smtClean="0"/>
              <a:t>‹#›</a:t>
            </a:fld>
            <a:endParaRPr lang="en-CA"/>
          </a:p>
        </p:txBody>
      </p:sp>
    </p:spTree>
    <p:extLst>
      <p:ext uri="{BB962C8B-B14F-4D97-AF65-F5344CB8AC3E}">
        <p14:creationId xmlns:p14="http://schemas.microsoft.com/office/powerpoint/2010/main" val="39334297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F87C3-DD77-C7D5-7A03-5BD4790A2C6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D7A71869-9061-C09F-15DD-0C07CCE6885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574B800-0211-08A3-8CD9-495EAE9AA2E8}"/>
              </a:ext>
            </a:extLst>
          </p:cNvPr>
          <p:cNvSpPr>
            <a:spLocks noGrp="1"/>
          </p:cNvSpPr>
          <p:nvPr>
            <p:ph type="dt" sz="half" idx="10"/>
          </p:nvPr>
        </p:nvSpPr>
        <p:spPr/>
        <p:txBody>
          <a:bodyPr/>
          <a:lstStyle/>
          <a:p>
            <a:fld id="{4CB4910F-E6AA-42E7-A4A4-424022B038DA}" type="datetimeFigureOut">
              <a:rPr lang="en-CA" smtClean="0"/>
              <a:t>2024-02-09</a:t>
            </a:fld>
            <a:endParaRPr lang="en-CA"/>
          </a:p>
        </p:txBody>
      </p:sp>
      <p:sp>
        <p:nvSpPr>
          <p:cNvPr id="5" name="Footer Placeholder 4">
            <a:extLst>
              <a:ext uri="{FF2B5EF4-FFF2-40B4-BE49-F238E27FC236}">
                <a16:creationId xmlns:a16="http://schemas.microsoft.com/office/drawing/2014/main" id="{FD20580F-F31F-5F8D-405E-1EC7448930D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AABE009E-103D-062E-945E-B52B7DDAB2FE}"/>
              </a:ext>
            </a:extLst>
          </p:cNvPr>
          <p:cNvSpPr>
            <a:spLocks noGrp="1"/>
          </p:cNvSpPr>
          <p:nvPr>
            <p:ph type="sldNum" sz="quarter" idx="12"/>
          </p:nvPr>
        </p:nvSpPr>
        <p:spPr/>
        <p:txBody>
          <a:bodyPr/>
          <a:lstStyle/>
          <a:p>
            <a:fld id="{9E0B1EAE-D358-4F69-94EF-0ECED7F08BDD}" type="slidenum">
              <a:rPr lang="en-CA" smtClean="0"/>
              <a:t>‹#›</a:t>
            </a:fld>
            <a:endParaRPr lang="en-CA"/>
          </a:p>
        </p:txBody>
      </p:sp>
    </p:spTree>
    <p:extLst>
      <p:ext uri="{BB962C8B-B14F-4D97-AF65-F5344CB8AC3E}">
        <p14:creationId xmlns:p14="http://schemas.microsoft.com/office/powerpoint/2010/main" val="1325276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E44E0-FD58-D9F9-9315-F6E461192AFF}"/>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85EC710B-7A88-8F34-DB00-082EBAE6E81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EF117B99-0554-1180-0390-6AD94EB9D66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744BC97F-B706-42C5-A307-8AC451228059}"/>
              </a:ext>
            </a:extLst>
          </p:cNvPr>
          <p:cNvSpPr>
            <a:spLocks noGrp="1"/>
          </p:cNvSpPr>
          <p:nvPr>
            <p:ph type="dt" sz="half" idx="10"/>
          </p:nvPr>
        </p:nvSpPr>
        <p:spPr/>
        <p:txBody>
          <a:bodyPr/>
          <a:lstStyle/>
          <a:p>
            <a:fld id="{4CB4910F-E6AA-42E7-A4A4-424022B038DA}" type="datetimeFigureOut">
              <a:rPr lang="en-CA" smtClean="0"/>
              <a:t>2024-02-09</a:t>
            </a:fld>
            <a:endParaRPr lang="en-CA"/>
          </a:p>
        </p:txBody>
      </p:sp>
      <p:sp>
        <p:nvSpPr>
          <p:cNvPr id="6" name="Footer Placeholder 5">
            <a:extLst>
              <a:ext uri="{FF2B5EF4-FFF2-40B4-BE49-F238E27FC236}">
                <a16:creationId xmlns:a16="http://schemas.microsoft.com/office/drawing/2014/main" id="{8D8C157E-9023-3EFD-45FF-D4A963B8A6B3}"/>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467C49E6-5E88-5DA2-46F8-501FC128337F}"/>
              </a:ext>
            </a:extLst>
          </p:cNvPr>
          <p:cNvSpPr>
            <a:spLocks noGrp="1"/>
          </p:cNvSpPr>
          <p:nvPr>
            <p:ph type="sldNum" sz="quarter" idx="12"/>
          </p:nvPr>
        </p:nvSpPr>
        <p:spPr/>
        <p:txBody>
          <a:bodyPr/>
          <a:lstStyle/>
          <a:p>
            <a:fld id="{9E0B1EAE-D358-4F69-94EF-0ECED7F08BDD}" type="slidenum">
              <a:rPr lang="en-CA" smtClean="0"/>
              <a:t>‹#›</a:t>
            </a:fld>
            <a:endParaRPr lang="en-CA"/>
          </a:p>
        </p:txBody>
      </p:sp>
    </p:spTree>
    <p:extLst>
      <p:ext uri="{BB962C8B-B14F-4D97-AF65-F5344CB8AC3E}">
        <p14:creationId xmlns:p14="http://schemas.microsoft.com/office/powerpoint/2010/main" val="182794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B72E6-5C14-BB59-BAB2-AB3BE888D412}"/>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DC2F5F4E-B7A6-7C93-052E-05B289CBA9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D3CEC45-844D-8DB4-B60E-9E9F12D3625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11D0D9C0-4931-0325-DF9B-1F26A371713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66BE32-1F0D-3526-1866-EC0F3212755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DBF70441-413E-E3A7-FDC8-A91799E8BE55}"/>
              </a:ext>
            </a:extLst>
          </p:cNvPr>
          <p:cNvSpPr>
            <a:spLocks noGrp="1"/>
          </p:cNvSpPr>
          <p:nvPr>
            <p:ph type="dt" sz="half" idx="10"/>
          </p:nvPr>
        </p:nvSpPr>
        <p:spPr/>
        <p:txBody>
          <a:bodyPr/>
          <a:lstStyle/>
          <a:p>
            <a:fld id="{4CB4910F-E6AA-42E7-A4A4-424022B038DA}" type="datetimeFigureOut">
              <a:rPr lang="en-CA" smtClean="0"/>
              <a:t>2024-02-09</a:t>
            </a:fld>
            <a:endParaRPr lang="en-CA"/>
          </a:p>
        </p:txBody>
      </p:sp>
      <p:sp>
        <p:nvSpPr>
          <p:cNvPr id="8" name="Footer Placeholder 7">
            <a:extLst>
              <a:ext uri="{FF2B5EF4-FFF2-40B4-BE49-F238E27FC236}">
                <a16:creationId xmlns:a16="http://schemas.microsoft.com/office/drawing/2014/main" id="{07A04A50-E6F4-92EC-CF19-A9F940AF102D}"/>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3371D845-B7D4-65CF-D1F3-CE320C7664D0}"/>
              </a:ext>
            </a:extLst>
          </p:cNvPr>
          <p:cNvSpPr>
            <a:spLocks noGrp="1"/>
          </p:cNvSpPr>
          <p:nvPr>
            <p:ph type="sldNum" sz="quarter" idx="12"/>
          </p:nvPr>
        </p:nvSpPr>
        <p:spPr/>
        <p:txBody>
          <a:bodyPr/>
          <a:lstStyle/>
          <a:p>
            <a:fld id="{9E0B1EAE-D358-4F69-94EF-0ECED7F08BDD}" type="slidenum">
              <a:rPr lang="en-CA" smtClean="0"/>
              <a:t>‹#›</a:t>
            </a:fld>
            <a:endParaRPr lang="en-CA"/>
          </a:p>
        </p:txBody>
      </p:sp>
    </p:spTree>
    <p:extLst>
      <p:ext uri="{BB962C8B-B14F-4D97-AF65-F5344CB8AC3E}">
        <p14:creationId xmlns:p14="http://schemas.microsoft.com/office/powerpoint/2010/main" val="2412530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77EAF-C601-59F8-BDFB-FC61E4F4E914}"/>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BD2A2ECC-EBA3-3BA9-E398-93DEA6999E37}"/>
              </a:ext>
            </a:extLst>
          </p:cNvPr>
          <p:cNvSpPr>
            <a:spLocks noGrp="1"/>
          </p:cNvSpPr>
          <p:nvPr>
            <p:ph type="dt" sz="half" idx="10"/>
          </p:nvPr>
        </p:nvSpPr>
        <p:spPr/>
        <p:txBody>
          <a:bodyPr/>
          <a:lstStyle/>
          <a:p>
            <a:fld id="{4CB4910F-E6AA-42E7-A4A4-424022B038DA}" type="datetimeFigureOut">
              <a:rPr lang="en-CA" smtClean="0"/>
              <a:t>2024-02-09</a:t>
            </a:fld>
            <a:endParaRPr lang="en-CA"/>
          </a:p>
        </p:txBody>
      </p:sp>
      <p:sp>
        <p:nvSpPr>
          <p:cNvPr id="4" name="Footer Placeholder 3">
            <a:extLst>
              <a:ext uri="{FF2B5EF4-FFF2-40B4-BE49-F238E27FC236}">
                <a16:creationId xmlns:a16="http://schemas.microsoft.com/office/drawing/2014/main" id="{812A51E9-F065-C9F4-B745-6E1BE75D7A61}"/>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E552242F-E69A-A648-06F8-658FDB77876B}"/>
              </a:ext>
            </a:extLst>
          </p:cNvPr>
          <p:cNvSpPr>
            <a:spLocks noGrp="1"/>
          </p:cNvSpPr>
          <p:nvPr>
            <p:ph type="sldNum" sz="quarter" idx="12"/>
          </p:nvPr>
        </p:nvSpPr>
        <p:spPr/>
        <p:txBody>
          <a:bodyPr/>
          <a:lstStyle/>
          <a:p>
            <a:fld id="{9E0B1EAE-D358-4F69-94EF-0ECED7F08BDD}" type="slidenum">
              <a:rPr lang="en-CA" smtClean="0"/>
              <a:t>‹#›</a:t>
            </a:fld>
            <a:endParaRPr lang="en-CA"/>
          </a:p>
        </p:txBody>
      </p:sp>
    </p:spTree>
    <p:extLst>
      <p:ext uri="{BB962C8B-B14F-4D97-AF65-F5344CB8AC3E}">
        <p14:creationId xmlns:p14="http://schemas.microsoft.com/office/powerpoint/2010/main" val="1751384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49AF9E7-FCAE-EA70-F5A5-8F66BA5A0EEB}"/>
              </a:ext>
            </a:extLst>
          </p:cNvPr>
          <p:cNvSpPr>
            <a:spLocks noGrp="1"/>
          </p:cNvSpPr>
          <p:nvPr>
            <p:ph type="dt" sz="half" idx="10"/>
          </p:nvPr>
        </p:nvSpPr>
        <p:spPr/>
        <p:txBody>
          <a:bodyPr/>
          <a:lstStyle/>
          <a:p>
            <a:fld id="{4CB4910F-E6AA-42E7-A4A4-424022B038DA}" type="datetimeFigureOut">
              <a:rPr lang="en-CA" smtClean="0"/>
              <a:t>2024-02-09</a:t>
            </a:fld>
            <a:endParaRPr lang="en-CA"/>
          </a:p>
        </p:txBody>
      </p:sp>
      <p:sp>
        <p:nvSpPr>
          <p:cNvPr id="3" name="Footer Placeholder 2">
            <a:extLst>
              <a:ext uri="{FF2B5EF4-FFF2-40B4-BE49-F238E27FC236}">
                <a16:creationId xmlns:a16="http://schemas.microsoft.com/office/drawing/2014/main" id="{EF4CA0E5-66A9-C9D4-1EE5-9096B04B206C}"/>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EC7C676D-3D3C-57D0-361A-16F9722C63C8}"/>
              </a:ext>
            </a:extLst>
          </p:cNvPr>
          <p:cNvSpPr>
            <a:spLocks noGrp="1"/>
          </p:cNvSpPr>
          <p:nvPr>
            <p:ph type="sldNum" sz="quarter" idx="12"/>
          </p:nvPr>
        </p:nvSpPr>
        <p:spPr/>
        <p:txBody>
          <a:bodyPr/>
          <a:lstStyle/>
          <a:p>
            <a:fld id="{9E0B1EAE-D358-4F69-94EF-0ECED7F08BDD}" type="slidenum">
              <a:rPr lang="en-CA" smtClean="0"/>
              <a:t>‹#›</a:t>
            </a:fld>
            <a:endParaRPr lang="en-CA"/>
          </a:p>
        </p:txBody>
      </p:sp>
    </p:spTree>
    <p:extLst>
      <p:ext uri="{BB962C8B-B14F-4D97-AF65-F5344CB8AC3E}">
        <p14:creationId xmlns:p14="http://schemas.microsoft.com/office/powerpoint/2010/main" val="223787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703C58-71E5-1E95-FADF-1A505E8B467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D54FE26D-F40C-4A18-748F-B4151588264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BADF980F-DFBB-2480-3715-80B7AE1474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BE588B-D7B0-0F30-C9B5-2EC681D15A74}"/>
              </a:ext>
            </a:extLst>
          </p:cNvPr>
          <p:cNvSpPr>
            <a:spLocks noGrp="1"/>
          </p:cNvSpPr>
          <p:nvPr>
            <p:ph type="dt" sz="half" idx="10"/>
          </p:nvPr>
        </p:nvSpPr>
        <p:spPr/>
        <p:txBody>
          <a:bodyPr/>
          <a:lstStyle/>
          <a:p>
            <a:fld id="{4CB4910F-E6AA-42E7-A4A4-424022B038DA}" type="datetimeFigureOut">
              <a:rPr lang="en-CA" smtClean="0"/>
              <a:t>2024-02-09</a:t>
            </a:fld>
            <a:endParaRPr lang="en-CA"/>
          </a:p>
        </p:txBody>
      </p:sp>
      <p:sp>
        <p:nvSpPr>
          <p:cNvPr id="6" name="Footer Placeholder 5">
            <a:extLst>
              <a:ext uri="{FF2B5EF4-FFF2-40B4-BE49-F238E27FC236}">
                <a16:creationId xmlns:a16="http://schemas.microsoft.com/office/drawing/2014/main" id="{7CA45674-213E-6202-93AD-2EAA58C05D8D}"/>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F8CD953C-DBC8-7AFB-EB75-206697A2FD9F}"/>
              </a:ext>
            </a:extLst>
          </p:cNvPr>
          <p:cNvSpPr>
            <a:spLocks noGrp="1"/>
          </p:cNvSpPr>
          <p:nvPr>
            <p:ph type="sldNum" sz="quarter" idx="12"/>
          </p:nvPr>
        </p:nvSpPr>
        <p:spPr/>
        <p:txBody>
          <a:bodyPr/>
          <a:lstStyle/>
          <a:p>
            <a:fld id="{9E0B1EAE-D358-4F69-94EF-0ECED7F08BDD}" type="slidenum">
              <a:rPr lang="en-CA" smtClean="0"/>
              <a:t>‹#›</a:t>
            </a:fld>
            <a:endParaRPr lang="en-CA"/>
          </a:p>
        </p:txBody>
      </p:sp>
    </p:spTree>
    <p:extLst>
      <p:ext uri="{BB962C8B-B14F-4D97-AF65-F5344CB8AC3E}">
        <p14:creationId xmlns:p14="http://schemas.microsoft.com/office/powerpoint/2010/main" val="466395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819926-AB15-5268-60C8-9A12F04E0A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0D40C51A-E381-97F2-253D-49408213DA8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DEE5C8AF-89C8-601F-873C-D7DA97F66D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12AFCC0-CF0C-1482-FF31-0BC55791EF8B}"/>
              </a:ext>
            </a:extLst>
          </p:cNvPr>
          <p:cNvSpPr>
            <a:spLocks noGrp="1"/>
          </p:cNvSpPr>
          <p:nvPr>
            <p:ph type="dt" sz="half" idx="10"/>
          </p:nvPr>
        </p:nvSpPr>
        <p:spPr/>
        <p:txBody>
          <a:bodyPr/>
          <a:lstStyle/>
          <a:p>
            <a:fld id="{4CB4910F-E6AA-42E7-A4A4-424022B038DA}" type="datetimeFigureOut">
              <a:rPr lang="en-CA" smtClean="0"/>
              <a:t>2024-02-09</a:t>
            </a:fld>
            <a:endParaRPr lang="en-CA"/>
          </a:p>
        </p:txBody>
      </p:sp>
      <p:sp>
        <p:nvSpPr>
          <p:cNvPr id="6" name="Footer Placeholder 5">
            <a:extLst>
              <a:ext uri="{FF2B5EF4-FFF2-40B4-BE49-F238E27FC236}">
                <a16:creationId xmlns:a16="http://schemas.microsoft.com/office/drawing/2014/main" id="{37844497-A9F3-A343-9C93-FDBBC6EBBB6A}"/>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48AC94C2-52FE-FA89-8188-2D9A2DD775A8}"/>
              </a:ext>
            </a:extLst>
          </p:cNvPr>
          <p:cNvSpPr>
            <a:spLocks noGrp="1"/>
          </p:cNvSpPr>
          <p:nvPr>
            <p:ph type="sldNum" sz="quarter" idx="12"/>
          </p:nvPr>
        </p:nvSpPr>
        <p:spPr/>
        <p:txBody>
          <a:bodyPr/>
          <a:lstStyle/>
          <a:p>
            <a:fld id="{9E0B1EAE-D358-4F69-94EF-0ECED7F08BDD}" type="slidenum">
              <a:rPr lang="en-CA" smtClean="0"/>
              <a:t>‹#›</a:t>
            </a:fld>
            <a:endParaRPr lang="en-CA"/>
          </a:p>
        </p:txBody>
      </p:sp>
    </p:spTree>
    <p:extLst>
      <p:ext uri="{BB962C8B-B14F-4D97-AF65-F5344CB8AC3E}">
        <p14:creationId xmlns:p14="http://schemas.microsoft.com/office/powerpoint/2010/main" val="2940042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AF5EFF9-65F5-54CA-0703-7D555D24B4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5679E16F-611D-DE7C-E5FB-B0EC8F41AD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CC3DF03-EF89-2957-9AD2-93C7E54D51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B4910F-E6AA-42E7-A4A4-424022B038DA}" type="datetimeFigureOut">
              <a:rPr lang="en-CA" smtClean="0"/>
              <a:t>2024-02-09</a:t>
            </a:fld>
            <a:endParaRPr lang="en-CA"/>
          </a:p>
        </p:txBody>
      </p:sp>
      <p:sp>
        <p:nvSpPr>
          <p:cNvPr id="5" name="Footer Placeholder 4">
            <a:extLst>
              <a:ext uri="{FF2B5EF4-FFF2-40B4-BE49-F238E27FC236}">
                <a16:creationId xmlns:a16="http://schemas.microsoft.com/office/drawing/2014/main" id="{236FE57E-E762-36B8-7BD1-5FA4562CFA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7036C3D2-1475-BB8C-F483-187347586E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0B1EAE-D358-4F69-94EF-0ECED7F08BDD}" type="slidenum">
              <a:rPr lang="en-CA" smtClean="0"/>
              <a:t>‹#›</a:t>
            </a:fld>
            <a:endParaRPr lang="en-CA"/>
          </a:p>
        </p:txBody>
      </p:sp>
    </p:spTree>
    <p:extLst>
      <p:ext uri="{BB962C8B-B14F-4D97-AF65-F5344CB8AC3E}">
        <p14:creationId xmlns:p14="http://schemas.microsoft.com/office/powerpoint/2010/main" val="40436787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7185C-472D-0080-DF32-0DB8D224B0AF}"/>
              </a:ext>
            </a:extLst>
          </p:cNvPr>
          <p:cNvSpPr>
            <a:spLocks noGrp="1"/>
          </p:cNvSpPr>
          <p:nvPr>
            <p:ph type="ctrTitle"/>
          </p:nvPr>
        </p:nvSpPr>
        <p:spPr/>
        <p:txBody>
          <a:bodyPr>
            <a:normAutofit fontScale="90000"/>
          </a:bodyPr>
          <a:lstStyle/>
          <a:p>
            <a:r>
              <a:rPr lang="en-CA" dirty="0">
                <a:solidFill>
                  <a:schemeClr val="bg1"/>
                </a:solidFill>
              </a:rPr>
              <a:t>A computational model of encoding / retrieval patterns in recognition memory</a:t>
            </a:r>
          </a:p>
        </p:txBody>
      </p:sp>
      <p:sp>
        <p:nvSpPr>
          <p:cNvPr id="3" name="Subtitle 2">
            <a:extLst>
              <a:ext uri="{FF2B5EF4-FFF2-40B4-BE49-F238E27FC236}">
                <a16:creationId xmlns:a16="http://schemas.microsoft.com/office/drawing/2014/main" id="{99081195-1DBB-3DE1-42BF-2E5416D25B62}"/>
              </a:ext>
            </a:extLst>
          </p:cNvPr>
          <p:cNvSpPr>
            <a:spLocks noGrp="1"/>
          </p:cNvSpPr>
          <p:nvPr>
            <p:ph type="subTitle" idx="1"/>
          </p:nvPr>
        </p:nvSpPr>
        <p:spPr/>
        <p:txBody>
          <a:bodyPr>
            <a:normAutofit/>
          </a:bodyPr>
          <a:lstStyle/>
          <a:p>
            <a:r>
              <a:rPr lang="en-CA" sz="3600" dirty="0">
                <a:solidFill>
                  <a:schemeClr val="bg1"/>
                </a:solidFill>
              </a:rPr>
              <a:t>Dr. Evan Curtis</a:t>
            </a:r>
          </a:p>
          <a:p>
            <a:r>
              <a:rPr lang="en-CA" sz="3600" dirty="0">
                <a:solidFill>
                  <a:schemeClr val="bg1"/>
                </a:solidFill>
              </a:rPr>
              <a:t>Sabbatical Presentation</a:t>
            </a:r>
          </a:p>
        </p:txBody>
      </p:sp>
    </p:spTree>
    <p:extLst>
      <p:ext uri="{BB962C8B-B14F-4D97-AF65-F5344CB8AC3E}">
        <p14:creationId xmlns:p14="http://schemas.microsoft.com/office/powerpoint/2010/main" val="41216263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2B8AA-B071-8B2B-B781-EA493E15E354}"/>
              </a:ext>
            </a:extLst>
          </p:cNvPr>
          <p:cNvSpPr>
            <a:spLocks noGrp="1"/>
          </p:cNvSpPr>
          <p:nvPr>
            <p:ph type="title"/>
          </p:nvPr>
        </p:nvSpPr>
        <p:spPr/>
        <p:txBody>
          <a:bodyPr/>
          <a:lstStyle/>
          <a:p>
            <a:r>
              <a:rPr lang="en-CA" dirty="0">
                <a:solidFill>
                  <a:schemeClr val="bg1"/>
                </a:solidFill>
              </a:rPr>
              <a:t>Producing an encoding / retrieval pattern</a:t>
            </a:r>
          </a:p>
        </p:txBody>
      </p:sp>
      <p:pic>
        <p:nvPicPr>
          <p:cNvPr id="5" name="Content Placeholder 4" descr="A screenshot of an experimental trial asking whether the participant saw the word &quot;child&quot;. There is a slider below the word &quot;child&quot; set to zero.">
            <a:extLst>
              <a:ext uri="{FF2B5EF4-FFF2-40B4-BE49-F238E27FC236}">
                <a16:creationId xmlns:a16="http://schemas.microsoft.com/office/drawing/2014/main" id="{66793502-F669-9342-4447-7CCA16B88A46}"/>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p:blipFill>
        <p:spPr>
          <a:xfrm>
            <a:off x="1276102" y="1873934"/>
            <a:ext cx="9639795" cy="4254719"/>
          </a:xfrm>
        </p:spPr>
      </p:pic>
    </p:spTree>
    <p:extLst>
      <p:ext uri="{BB962C8B-B14F-4D97-AF65-F5344CB8AC3E}">
        <p14:creationId xmlns:p14="http://schemas.microsoft.com/office/powerpoint/2010/main" val="34274321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2B8AA-B071-8B2B-B781-EA493E15E354}"/>
              </a:ext>
            </a:extLst>
          </p:cNvPr>
          <p:cNvSpPr>
            <a:spLocks noGrp="1"/>
          </p:cNvSpPr>
          <p:nvPr>
            <p:ph type="title"/>
          </p:nvPr>
        </p:nvSpPr>
        <p:spPr/>
        <p:txBody>
          <a:bodyPr/>
          <a:lstStyle/>
          <a:p>
            <a:r>
              <a:rPr lang="en-CA" dirty="0">
                <a:solidFill>
                  <a:schemeClr val="bg1"/>
                </a:solidFill>
              </a:rPr>
              <a:t>Producing an encoding / retrieval pattern</a:t>
            </a:r>
          </a:p>
        </p:txBody>
      </p:sp>
      <p:pic>
        <p:nvPicPr>
          <p:cNvPr id="5" name="Content Placeholder 4" descr="A screenshot of an experimental trial asking whether the participant saw a word that rhymes with &quot;street&quot;. There is a slider below the word &quot;street&quot; set to zero.">
            <a:extLst>
              <a:ext uri="{FF2B5EF4-FFF2-40B4-BE49-F238E27FC236}">
                <a16:creationId xmlns:a16="http://schemas.microsoft.com/office/drawing/2014/main" id="{66793502-F669-9342-4447-7CCA16B88A46}"/>
              </a:ext>
            </a:extLst>
          </p:cNvPr>
          <p:cNvPicPr>
            <a:picLocks noGrp="1" noChangeAspect="1"/>
          </p:cNvPicPr>
          <p:nvPr>
            <p:ph idx="1"/>
          </p:nvPr>
        </p:nvPicPr>
        <p:blipFill>
          <a:blip r:embed="rId2"/>
          <a:stretch>
            <a:fillRect/>
          </a:stretch>
        </p:blipFill>
        <p:spPr>
          <a:xfrm>
            <a:off x="1276102" y="1873934"/>
            <a:ext cx="9639795" cy="4254719"/>
          </a:xfrm>
        </p:spPr>
      </p:pic>
    </p:spTree>
    <p:extLst>
      <p:ext uri="{BB962C8B-B14F-4D97-AF65-F5344CB8AC3E}">
        <p14:creationId xmlns:p14="http://schemas.microsoft.com/office/powerpoint/2010/main" val="8532385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A5139-5BF5-C3FE-C7A1-7F83A16CB26A}"/>
              </a:ext>
            </a:extLst>
          </p:cNvPr>
          <p:cNvSpPr>
            <a:spLocks noGrp="1"/>
          </p:cNvSpPr>
          <p:nvPr>
            <p:ph type="title"/>
          </p:nvPr>
        </p:nvSpPr>
        <p:spPr/>
        <p:txBody>
          <a:bodyPr/>
          <a:lstStyle/>
          <a:p>
            <a:r>
              <a:rPr lang="en-CA" dirty="0">
                <a:solidFill>
                  <a:schemeClr val="bg1"/>
                </a:solidFill>
              </a:rPr>
              <a:t>Producing an encoding / retrieval pattern</a:t>
            </a:r>
          </a:p>
        </p:txBody>
      </p:sp>
      <p:sp>
        <p:nvSpPr>
          <p:cNvPr id="3" name="Content Placeholder 2">
            <a:extLst>
              <a:ext uri="{FF2B5EF4-FFF2-40B4-BE49-F238E27FC236}">
                <a16:creationId xmlns:a16="http://schemas.microsoft.com/office/drawing/2014/main" id="{8AF44433-7957-F787-FD58-2CE065C7D647}"/>
              </a:ext>
            </a:extLst>
          </p:cNvPr>
          <p:cNvSpPr>
            <a:spLocks noGrp="1"/>
          </p:cNvSpPr>
          <p:nvPr>
            <p:ph idx="1"/>
          </p:nvPr>
        </p:nvSpPr>
        <p:spPr/>
        <p:txBody>
          <a:bodyPr>
            <a:normAutofit/>
          </a:bodyPr>
          <a:lstStyle/>
          <a:p>
            <a:pPr marL="0" indent="0">
              <a:buNone/>
            </a:pPr>
            <a:r>
              <a:rPr lang="en-CA" sz="3600" dirty="0">
                <a:solidFill>
                  <a:schemeClr val="bg1"/>
                </a:solidFill>
              </a:rPr>
              <a:t>200 participants recruited from Mechanical Turk</a:t>
            </a:r>
          </a:p>
          <a:p>
            <a:pPr marL="0" indent="0">
              <a:buNone/>
            </a:pPr>
            <a:endParaRPr lang="en-CA" sz="3600" dirty="0">
              <a:solidFill>
                <a:schemeClr val="bg1"/>
              </a:solidFill>
            </a:endParaRPr>
          </a:p>
          <a:p>
            <a:pPr marL="0" indent="0">
              <a:buNone/>
            </a:pPr>
            <a:r>
              <a:rPr lang="en-CA" sz="3600" dirty="0">
                <a:solidFill>
                  <a:schemeClr val="bg1"/>
                </a:solidFill>
              </a:rPr>
              <a:t>100 each randomly assigned to the standard or rhyme recognition condition</a:t>
            </a:r>
          </a:p>
          <a:p>
            <a:pPr marL="0" indent="0">
              <a:buNone/>
            </a:pPr>
            <a:endParaRPr lang="en-CA" sz="3600" dirty="0">
              <a:solidFill>
                <a:schemeClr val="bg1"/>
              </a:solidFill>
            </a:endParaRPr>
          </a:p>
          <a:p>
            <a:pPr marL="0" indent="0">
              <a:buNone/>
            </a:pPr>
            <a:r>
              <a:rPr lang="en-CA" sz="3600" dirty="0">
                <a:solidFill>
                  <a:schemeClr val="bg1"/>
                </a:solidFill>
              </a:rPr>
              <a:t>Encoding condition manipulated within subjects</a:t>
            </a:r>
          </a:p>
        </p:txBody>
      </p:sp>
    </p:spTree>
    <p:extLst>
      <p:ext uri="{BB962C8B-B14F-4D97-AF65-F5344CB8AC3E}">
        <p14:creationId xmlns:p14="http://schemas.microsoft.com/office/powerpoint/2010/main" val="28397621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E0A21-6B38-9082-30B5-7E65E0E9B3BA}"/>
              </a:ext>
            </a:extLst>
          </p:cNvPr>
          <p:cNvSpPr>
            <a:spLocks noGrp="1"/>
          </p:cNvSpPr>
          <p:nvPr>
            <p:ph type="title"/>
          </p:nvPr>
        </p:nvSpPr>
        <p:spPr/>
        <p:txBody>
          <a:bodyPr/>
          <a:lstStyle/>
          <a:p>
            <a:r>
              <a:rPr lang="en-CA" dirty="0">
                <a:solidFill>
                  <a:schemeClr val="bg1"/>
                </a:solidFill>
              </a:rPr>
              <a:t>Producing an encoding / retrieval pattern</a:t>
            </a:r>
          </a:p>
        </p:txBody>
      </p:sp>
      <p:sp>
        <p:nvSpPr>
          <p:cNvPr id="7" name="AutoShape 8">
            <a:extLst>
              <a:ext uri="{FF2B5EF4-FFF2-40B4-BE49-F238E27FC236}">
                <a16:creationId xmlns:a16="http://schemas.microsoft.com/office/drawing/2014/main" id="{B8D26396-8EF3-8970-8182-0C3E761363D8}"/>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pic>
        <p:nvPicPr>
          <p:cNvPr id="15" name="Content Placeholder 14" descr="A screenshot of a graph&#10;&#10;Description automatically generated">
            <a:extLst>
              <a:ext uri="{FF2B5EF4-FFF2-40B4-BE49-F238E27FC236}">
                <a16:creationId xmlns:a16="http://schemas.microsoft.com/office/drawing/2014/main" id="{128B91F5-CFA3-2410-FA32-3A9B6CCA4D7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2014883"/>
            <a:ext cx="10515600" cy="3972821"/>
          </a:xfrm>
        </p:spPr>
      </p:pic>
    </p:spTree>
    <p:extLst>
      <p:ext uri="{BB962C8B-B14F-4D97-AF65-F5344CB8AC3E}">
        <p14:creationId xmlns:p14="http://schemas.microsoft.com/office/powerpoint/2010/main" val="22847313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6DE5D-C5E7-0710-3337-0A5C51B1E592}"/>
              </a:ext>
            </a:extLst>
          </p:cNvPr>
          <p:cNvSpPr>
            <a:spLocks noGrp="1"/>
          </p:cNvSpPr>
          <p:nvPr>
            <p:ph type="title"/>
          </p:nvPr>
        </p:nvSpPr>
        <p:spPr/>
        <p:txBody>
          <a:bodyPr/>
          <a:lstStyle/>
          <a:p>
            <a:r>
              <a:rPr lang="en-CA" dirty="0">
                <a:solidFill>
                  <a:schemeClr val="bg1"/>
                </a:solidFill>
              </a:rPr>
              <a:t>Key empirical targets</a:t>
            </a:r>
          </a:p>
        </p:txBody>
      </p:sp>
      <p:sp>
        <p:nvSpPr>
          <p:cNvPr id="3" name="Content Placeholder 2">
            <a:extLst>
              <a:ext uri="{FF2B5EF4-FFF2-40B4-BE49-F238E27FC236}">
                <a16:creationId xmlns:a16="http://schemas.microsoft.com/office/drawing/2014/main" id="{CA256285-960C-9399-BC68-D349E1B55550}"/>
              </a:ext>
            </a:extLst>
          </p:cNvPr>
          <p:cNvSpPr>
            <a:spLocks noGrp="1"/>
          </p:cNvSpPr>
          <p:nvPr>
            <p:ph idx="1"/>
          </p:nvPr>
        </p:nvSpPr>
        <p:spPr/>
        <p:txBody>
          <a:bodyPr>
            <a:noAutofit/>
          </a:bodyPr>
          <a:lstStyle/>
          <a:p>
            <a:pPr marL="0" indent="0">
              <a:buNone/>
            </a:pPr>
            <a:r>
              <a:rPr lang="en-CA" dirty="0">
                <a:solidFill>
                  <a:schemeClr val="bg1"/>
                </a:solidFill>
              </a:rPr>
              <a:t>Matched encoding items</a:t>
            </a:r>
          </a:p>
          <a:p>
            <a:pPr marL="0" indent="0">
              <a:buNone/>
            </a:pPr>
            <a:r>
              <a:rPr lang="en-CA" dirty="0">
                <a:solidFill>
                  <a:schemeClr val="bg1"/>
                </a:solidFill>
              </a:rPr>
              <a:t>	Interaction pattern – semantic advantage in standard 	recognition, phonological advantage in rhyme recognition</a:t>
            </a:r>
          </a:p>
          <a:p>
            <a:pPr marL="0" indent="0">
              <a:buNone/>
            </a:pPr>
            <a:endParaRPr lang="en-CA" dirty="0">
              <a:solidFill>
                <a:schemeClr val="bg1"/>
              </a:solidFill>
            </a:endParaRPr>
          </a:p>
          <a:p>
            <a:pPr marL="0" indent="0">
              <a:buNone/>
            </a:pPr>
            <a:r>
              <a:rPr lang="en-CA" dirty="0">
                <a:solidFill>
                  <a:schemeClr val="bg1"/>
                </a:solidFill>
              </a:rPr>
              <a:t>Non-matched encoding items</a:t>
            </a:r>
          </a:p>
          <a:p>
            <a:pPr marL="0" indent="0">
              <a:buNone/>
            </a:pPr>
            <a:r>
              <a:rPr lang="en-CA" dirty="0">
                <a:solidFill>
                  <a:schemeClr val="bg1"/>
                </a:solidFill>
              </a:rPr>
              <a:t>	General semantic advantage</a:t>
            </a:r>
            <a:br>
              <a:rPr lang="en-CA" dirty="0">
                <a:solidFill>
                  <a:schemeClr val="bg1"/>
                </a:solidFill>
              </a:rPr>
            </a:br>
            <a:br>
              <a:rPr lang="en-CA" dirty="0">
                <a:solidFill>
                  <a:schemeClr val="bg1"/>
                </a:solidFill>
              </a:rPr>
            </a:br>
            <a:r>
              <a:rPr lang="en-CA" dirty="0">
                <a:solidFill>
                  <a:schemeClr val="bg1"/>
                </a:solidFill>
              </a:rPr>
              <a:t>Previous studies</a:t>
            </a:r>
          </a:p>
          <a:p>
            <a:pPr marL="0" indent="0">
              <a:buNone/>
            </a:pPr>
            <a:r>
              <a:rPr lang="en-CA" dirty="0">
                <a:solidFill>
                  <a:schemeClr val="bg1"/>
                </a:solidFill>
              </a:rPr>
              <a:t>	Moderate semantic advantage in matched encoding items, even 	with interaction pattern (not found here)</a:t>
            </a:r>
          </a:p>
        </p:txBody>
      </p:sp>
    </p:spTree>
    <p:extLst>
      <p:ext uri="{BB962C8B-B14F-4D97-AF65-F5344CB8AC3E}">
        <p14:creationId xmlns:p14="http://schemas.microsoft.com/office/powerpoint/2010/main" val="17505944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54ABC0-BA57-87ED-91E5-CB816E33F390}"/>
              </a:ext>
            </a:extLst>
          </p:cNvPr>
          <p:cNvSpPr>
            <a:spLocks noGrp="1"/>
          </p:cNvSpPr>
          <p:nvPr>
            <p:ph type="title"/>
          </p:nvPr>
        </p:nvSpPr>
        <p:spPr/>
        <p:txBody>
          <a:bodyPr/>
          <a:lstStyle/>
          <a:p>
            <a:r>
              <a:rPr lang="en-CA" dirty="0">
                <a:solidFill>
                  <a:schemeClr val="bg1"/>
                </a:solidFill>
              </a:rPr>
              <a:t>The ATHENA model of memory</a:t>
            </a:r>
          </a:p>
        </p:txBody>
      </p:sp>
      <p:sp>
        <p:nvSpPr>
          <p:cNvPr id="3" name="Content Placeholder 2">
            <a:extLst>
              <a:ext uri="{FF2B5EF4-FFF2-40B4-BE49-F238E27FC236}">
                <a16:creationId xmlns:a16="http://schemas.microsoft.com/office/drawing/2014/main" id="{D5F6799F-ECF7-DB65-8755-E04E0C192CE5}"/>
              </a:ext>
            </a:extLst>
          </p:cNvPr>
          <p:cNvSpPr>
            <a:spLocks noGrp="1"/>
          </p:cNvSpPr>
          <p:nvPr>
            <p:ph idx="1"/>
          </p:nvPr>
        </p:nvSpPr>
        <p:spPr/>
        <p:txBody>
          <a:bodyPr>
            <a:normAutofit lnSpcReduction="10000"/>
          </a:bodyPr>
          <a:lstStyle/>
          <a:p>
            <a:pPr marL="0" indent="0">
              <a:buNone/>
            </a:pPr>
            <a:r>
              <a:rPr lang="en-CA" dirty="0">
                <a:solidFill>
                  <a:schemeClr val="bg1"/>
                </a:solidFill>
              </a:rPr>
              <a:t>A </a:t>
            </a:r>
            <a:r>
              <a:rPr lang="en-CA" dirty="0" err="1">
                <a:solidFill>
                  <a:schemeClr val="bg1"/>
                </a:solidFill>
              </a:rPr>
              <a:t>THEory</a:t>
            </a:r>
            <a:r>
              <a:rPr lang="en-CA" dirty="0">
                <a:solidFill>
                  <a:schemeClr val="bg1"/>
                </a:solidFill>
              </a:rPr>
              <a:t> of Non-analytic Association (Curtis &amp; Jamieson, 2019):</a:t>
            </a:r>
            <a:br>
              <a:rPr lang="en-CA" dirty="0">
                <a:solidFill>
                  <a:schemeClr val="bg1"/>
                </a:solidFill>
              </a:rPr>
            </a:br>
            <a:r>
              <a:rPr lang="en-CA" dirty="0">
                <a:solidFill>
                  <a:schemeClr val="bg1"/>
                </a:solidFill>
              </a:rPr>
              <a:t>A computational, formal simulation model of memory, based on </a:t>
            </a:r>
            <a:r>
              <a:rPr lang="en-CA" dirty="0" err="1">
                <a:solidFill>
                  <a:schemeClr val="bg1"/>
                </a:solidFill>
              </a:rPr>
              <a:t>Hintzman’s</a:t>
            </a:r>
            <a:r>
              <a:rPr lang="en-CA" dirty="0">
                <a:solidFill>
                  <a:schemeClr val="bg1"/>
                </a:solidFill>
              </a:rPr>
              <a:t> (1984, 1986, 1988) Minerva2 model</a:t>
            </a:r>
            <a:r>
              <a:rPr lang="en-CA" i="1" dirty="0">
                <a:solidFill>
                  <a:schemeClr val="bg1"/>
                </a:solidFill>
              </a:rPr>
              <a:t>,</a:t>
            </a:r>
            <a:r>
              <a:rPr lang="en-CA" dirty="0">
                <a:solidFill>
                  <a:schemeClr val="bg1"/>
                </a:solidFill>
              </a:rPr>
              <a:t> belonging to the broad class of </a:t>
            </a:r>
            <a:r>
              <a:rPr lang="en-CA" b="1" dirty="0">
                <a:solidFill>
                  <a:srgbClr val="FFFF00"/>
                </a:solidFill>
              </a:rPr>
              <a:t>instance theories</a:t>
            </a:r>
          </a:p>
          <a:p>
            <a:pPr marL="0" indent="0">
              <a:buNone/>
            </a:pPr>
            <a:endParaRPr lang="en-CA" dirty="0">
              <a:solidFill>
                <a:schemeClr val="bg1"/>
              </a:solidFill>
            </a:endParaRPr>
          </a:p>
          <a:p>
            <a:pPr marL="0" indent="0">
              <a:buNone/>
            </a:pPr>
            <a:r>
              <a:rPr lang="en-CA" dirty="0">
                <a:solidFill>
                  <a:schemeClr val="bg1"/>
                </a:solidFill>
              </a:rPr>
              <a:t>Conceptually expressed through two metaphors:</a:t>
            </a:r>
          </a:p>
          <a:p>
            <a:pPr marL="0" indent="0">
              <a:buNone/>
            </a:pPr>
            <a:r>
              <a:rPr lang="en-CA" dirty="0">
                <a:solidFill>
                  <a:schemeClr val="bg1"/>
                </a:solidFill>
              </a:rPr>
              <a:t>	Memory is a geometric space</a:t>
            </a:r>
          </a:p>
          <a:p>
            <a:pPr marL="0" indent="0">
              <a:buNone/>
            </a:pPr>
            <a:r>
              <a:rPr lang="en-CA" dirty="0">
                <a:solidFill>
                  <a:schemeClr val="bg1"/>
                </a:solidFill>
              </a:rPr>
              <a:t>	Retrieval is based on resonance within that space</a:t>
            </a:r>
          </a:p>
          <a:p>
            <a:pPr marL="0" indent="0">
              <a:buNone/>
            </a:pPr>
            <a:endParaRPr lang="en-CA" dirty="0">
              <a:solidFill>
                <a:schemeClr val="bg1"/>
              </a:solidFill>
            </a:endParaRPr>
          </a:p>
          <a:p>
            <a:pPr marL="0" indent="0">
              <a:buNone/>
            </a:pPr>
            <a:r>
              <a:rPr lang="en-CA" dirty="0">
                <a:solidFill>
                  <a:schemeClr val="bg1"/>
                </a:solidFill>
              </a:rPr>
              <a:t>Mathematically expressed through linear algebra</a:t>
            </a:r>
          </a:p>
        </p:txBody>
      </p:sp>
    </p:spTree>
    <p:extLst>
      <p:ext uri="{BB962C8B-B14F-4D97-AF65-F5344CB8AC3E}">
        <p14:creationId xmlns:p14="http://schemas.microsoft.com/office/powerpoint/2010/main" val="40471572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58C0C-3DC0-DC96-99A5-3AD730DF6FCD}"/>
              </a:ext>
            </a:extLst>
          </p:cNvPr>
          <p:cNvSpPr>
            <a:spLocks noGrp="1"/>
          </p:cNvSpPr>
          <p:nvPr>
            <p:ph type="title"/>
          </p:nvPr>
        </p:nvSpPr>
        <p:spPr/>
        <p:txBody>
          <a:bodyPr/>
          <a:lstStyle/>
          <a:p>
            <a:r>
              <a:rPr lang="en-CA" dirty="0">
                <a:solidFill>
                  <a:schemeClr val="bg1"/>
                </a:solidFill>
              </a:rPr>
              <a:t>Encoding in ATHENA</a:t>
            </a:r>
          </a:p>
        </p:txBody>
      </p:sp>
      <p:pic>
        <p:nvPicPr>
          <p:cNvPr id="7" name="Picture 6" descr="A graph showing words of similar categories clustered in groups.">
            <a:extLst>
              <a:ext uri="{FF2B5EF4-FFF2-40B4-BE49-F238E27FC236}">
                <a16:creationId xmlns:a16="http://schemas.microsoft.com/office/drawing/2014/main" id="{49E2A8D8-54B4-EEF8-3950-E6938C850D0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6986" y="1682263"/>
            <a:ext cx="4714240" cy="4714240"/>
          </a:xfrm>
          <a:prstGeom prst="rect">
            <a:avLst/>
          </a:prstGeom>
        </p:spPr>
      </p:pic>
      <p:pic>
        <p:nvPicPr>
          <p:cNvPr id="8" name="Picture 7" descr="A graph showing words of similar rhyme structures clustered in groups.">
            <a:extLst>
              <a:ext uri="{FF2B5EF4-FFF2-40B4-BE49-F238E27FC236}">
                <a16:creationId xmlns:a16="http://schemas.microsoft.com/office/drawing/2014/main" id="{1D091E2B-F00D-A61E-6CED-EB6DBCAE7573}"/>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6096000" y="1682263"/>
            <a:ext cx="4714240" cy="4714240"/>
          </a:xfrm>
          <a:prstGeom prst="rect">
            <a:avLst/>
          </a:prstGeom>
        </p:spPr>
      </p:pic>
    </p:spTree>
    <p:extLst>
      <p:ext uri="{BB962C8B-B14F-4D97-AF65-F5344CB8AC3E}">
        <p14:creationId xmlns:p14="http://schemas.microsoft.com/office/powerpoint/2010/main" val="19153823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76362-366D-352E-905D-BB29EE2CF5EA}"/>
              </a:ext>
            </a:extLst>
          </p:cNvPr>
          <p:cNvSpPr>
            <a:spLocks noGrp="1"/>
          </p:cNvSpPr>
          <p:nvPr>
            <p:ph type="title"/>
          </p:nvPr>
        </p:nvSpPr>
        <p:spPr/>
        <p:txBody>
          <a:bodyPr/>
          <a:lstStyle/>
          <a:p>
            <a:r>
              <a:rPr lang="en-CA" dirty="0">
                <a:solidFill>
                  <a:schemeClr val="bg1"/>
                </a:solidFill>
              </a:rPr>
              <a:t>Encoding in ATHENA – modifications</a:t>
            </a:r>
          </a:p>
        </p:txBody>
      </p:sp>
      <p:sp>
        <p:nvSpPr>
          <p:cNvPr id="3" name="Content Placeholder 2">
            <a:extLst>
              <a:ext uri="{FF2B5EF4-FFF2-40B4-BE49-F238E27FC236}">
                <a16:creationId xmlns:a16="http://schemas.microsoft.com/office/drawing/2014/main" id="{756E95C0-36F1-C5C6-5E5B-EC11C03CFD62}"/>
              </a:ext>
            </a:extLst>
          </p:cNvPr>
          <p:cNvSpPr>
            <a:spLocks noGrp="1"/>
          </p:cNvSpPr>
          <p:nvPr>
            <p:ph idx="1"/>
          </p:nvPr>
        </p:nvSpPr>
        <p:spPr/>
        <p:txBody>
          <a:bodyPr>
            <a:noAutofit/>
          </a:bodyPr>
          <a:lstStyle/>
          <a:p>
            <a:pPr marL="0" indent="0">
              <a:buNone/>
            </a:pPr>
            <a:r>
              <a:rPr lang="en-CA" sz="3200" dirty="0">
                <a:solidFill>
                  <a:schemeClr val="bg1"/>
                </a:solidFill>
              </a:rPr>
              <a:t>Adopted methods from advances in representations of semantics and phonology</a:t>
            </a:r>
          </a:p>
          <a:p>
            <a:pPr marL="0" indent="0">
              <a:buNone/>
            </a:pPr>
            <a:endParaRPr lang="en-CA" sz="3200" dirty="0">
              <a:solidFill>
                <a:schemeClr val="bg1"/>
              </a:solidFill>
            </a:endParaRPr>
          </a:p>
          <a:p>
            <a:pPr marL="0" indent="0">
              <a:buNone/>
            </a:pPr>
            <a:r>
              <a:rPr lang="en-CA" sz="3200" dirty="0">
                <a:solidFill>
                  <a:schemeClr val="bg1"/>
                </a:solidFill>
              </a:rPr>
              <a:t>	Semantic information generated through </a:t>
            </a:r>
            <a:r>
              <a:rPr lang="en-CA" sz="3200" i="1" dirty="0">
                <a:solidFill>
                  <a:schemeClr val="bg1"/>
                </a:solidFill>
              </a:rPr>
              <a:t>Latent 	Semantic Analysis</a:t>
            </a:r>
            <a:r>
              <a:rPr lang="en-CA" sz="3200" dirty="0">
                <a:solidFill>
                  <a:schemeClr val="bg1"/>
                </a:solidFill>
              </a:rPr>
              <a:t> (LSA; </a:t>
            </a:r>
            <a:r>
              <a:rPr lang="en-CA" sz="3200" dirty="0" err="1">
                <a:solidFill>
                  <a:schemeClr val="bg1"/>
                </a:solidFill>
              </a:rPr>
              <a:t>Landauer</a:t>
            </a:r>
            <a:r>
              <a:rPr lang="en-CA" sz="3200" dirty="0">
                <a:solidFill>
                  <a:schemeClr val="bg1"/>
                </a:solidFill>
              </a:rPr>
              <a:t> &amp; </a:t>
            </a:r>
            <a:r>
              <a:rPr lang="en-CA" sz="3200" dirty="0" err="1">
                <a:solidFill>
                  <a:schemeClr val="bg1"/>
                </a:solidFill>
              </a:rPr>
              <a:t>Dumais</a:t>
            </a:r>
            <a:r>
              <a:rPr lang="en-CA" sz="3200" dirty="0">
                <a:solidFill>
                  <a:schemeClr val="bg1"/>
                </a:solidFill>
              </a:rPr>
              <a:t>, 1997)</a:t>
            </a:r>
          </a:p>
          <a:p>
            <a:pPr marL="0" indent="0">
              <a:buNone/>
            </a:pPr>
            <a:endParaRPr lang="en-CA" sz="3200" dirty="0">
              <a:solidFill>
                <a:schemeClr val="bg1"/>
              </a:solidFill>
            </a:endParaRPr>
          </a:p>
          <a:p>
            <a:pPr marL="0" indent="0">
              <a:buNone/>
            </a:pPr>
            <a:r>
              <a:rPr lang="en-CA" sz="3200" dirty="0">
                <a:solidFill>
                  <a:schemeClr val="bg1"/>
                </a:solidFill>
              </a:rPr>
              <a:t>	Phonological information generated using LSA methods 	applied to phoneme bigrams (Parrish, 2017)</a:t>
            </a:r>
          </a:p>
          <a:p>
            <a:pPr marL="0" indent="0">
              <a:buNone/>
            </a:pPr>
            <a:endParaRPr lang="en-CA" sz="3200" dirty="0">
              <a:solidFill>
                <a:schemeClr val="bg1"/>
              </a:solidFill>
            </a:endParaRPr>
          </a:p>
          <a:p>
            <a:pPr marL="0" indent="0">
              <a:buNone/>
            </a:pPr>
            <a:r>
              <a:rPr lang="en-CA" sz="3200" dirty="0">
                <a:solidFill>
                  <a:schemeClr val="bg1"/>
                </a:solidFill>
              </a:rPr>
              <a:t>	</a:t>
            </a:r>
          </a:p>
        </p:txBody>
      </p:sp>
    </p:spTree>
    <p:extLst>
      <p:ext uri="{BB962C8B-B14F-4D97-AF65-F5344CB8AC3E}">
        <p14:creationId xmlns:p14="http://schemas.microsoft.com/office/powerpoint/2010/main" val="11182818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76362-366D-352E-905D-BB29EE2CF5EA}"/>
              </a:ext>
            </a:extLst>
          </p:cNvPr>
          <p:cNvSpPr>
            <a:spLocks noGrp="1"/>
          </p:cNvSpPr>
          <p:nvPr>
            <p:ph type="title"/>
          </p:nvPr>
        </p:nvSpPr>
        <p:spPr/>
        <p:txBody>
          <a:bodyPr/>
          <a:lstStyle/>
          <a:p>
            <a:r>
              <a:rPr lang="en-CA" dirty="0">
                <a:solidFill>
                  <a:schemeClr val="bg1"/>
                </a:solidFill>
              </a:rPr>
              <a:t>Encoding in ATHENA – modifications</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756E95C0-36F1-C5C6-5E5B-EC11C03CFD62}"/>
                  </a:ext>
                </a:extLst>
              </p:cNvPr>
              <p:cNvSpPr>
                <a:spLocks noGrp="1"/>
              </p:cNvSpPr>
              <p:nvPr>
                <p:ph idx="1"/>
              </p:nvPr>
            </p:nvSpPr>
            <p:spPr/>
            <p:txBody>
              <a:bodyPr>
                <a:normAutofit fontScale="92500" lnSpcReduction="10000"/>
              </a:bodyPr>
              <a:lstStyle/>
              <a:p>
                <a:pPr marL="0" indent="0">
                  <a:buNone/>
                </a:pPr>
                <a:r>
                  <a:rPr lang="en-CA" sz="3200" dirty="0">
                    <a:solidFill>
                      <a:schemeClr val="bg1"/>
                    </a:solidFill>
                  </a:rPr>
                  <a:t>Altered the encoding process to allow for modification to the trace based on the model’s performance of the encoding task</a:t>
                </a:r>
              </a:p>
              <a:p>
                <a:pPr marL="0" indent="0">
                  <a:buNone/>
                </a:pPr>
                <a:endParaRPr lang="en-CA" sz="3200" dirty="0">
                  <a:solidFill>
                    <a:schemeClr val="bg1"/>
                  </a:solidFill>
                </a:endParaRPr>
              </a:p>
              <a:p>
                <a:pPr marL="0" indent="0">
                  <a:buNone/>
                </a:pPr>
                <a:r>
                  <a:rPr lang="en-CA" sz="3200" dirty="0">
                    <a:solidFill>
                      <a:schemeClr val="bg1"/>
                    </a:solidFill>
                  </a:rPr>
                  <a:t>The encoding prompt is integrated into the representation of the target word as a function of the similarity between prompt and target</a:t>
                </a:r>
              </a:p>
              <a:p>
                <a:pPr marL="0" indent="0" algn="ctr">
                  <a:buNone/>
                </a:pPr>
                <a:endParaRPr lang="en-CA" dirty="0">
                  <a:solidFill>
                    <a:schemeClr val="bg1"/>
                  </a:solidFill>
                </a:endParaRPr>
              </a:p>
              <a:p>
                <a:pPr marL="0" indent="0" algn="ctr">
                  <a:buNone/>
                </a:pPr>
                <a14:m>
                  <m:oMathPara xmlns:m="http://schemas.openxmlformats.org/officeDocument/2006/math">
                    <m:oMathParaPr>
                      <m:jc m:val="center"/>
                    </m:oMathParaPr>
                    <m:oMath xmlns:m="http://schemas.openxmlformats.org/officeDocument/2006/math">
                      <m:r>
                        <a:rPr lang="en-CA" i="1" smtClean="0">
                          <a:solidFill>
                            <a:schemeClr val="bg1"/>
                          </a:solidFill>
                          <a:effectLst/>
                          <a:latin typeface="Cambria Math" panose="02040503050406030204" pitchFamily="18" charset="0"/>
                          <a:ea typeface="Calibri" panose="020F0502020204030204" pitchFamily="34" charset="0"/>
                        </a:rPr>
                        <m:t>𝑠</m:t>
                      </m:r>
                      <m:r>
                        <a:rPr lang="en-CA" i="1" smtClean="0">
                          <a:solidFill>
                            <a:schemeClr val="bg1"/>
                          </a:solidFill>
                          <a:effectLst/>
                          <a:latin typeface="Cambria Math" panose="02040503050406030204" pitchFamily="18" charset="0"/>
                          <a:ea typeface="Calibri" panose="020F0502020204030204" pitchFamily="34" charset="0"/>
                        </a:rPr>
                        <m:t>=</m:t>
                      </m:r>
                      <m:f>
                        <m:fPr>
                          <m:ctrlPr>
                            <a:rPr lang="en-CA" i="1" smtClean="0">
                              <a:solidFill>
                                <a:schemeClr val="bg1"/>
                              </a:solidFill>
                              <a:effectLst/>
                              <a:latin typeface="Cambria Math" panose="02040503050406030204" pitchFamily="18" charset="0"/>
                              <a:ea typeface="Calibri" panose="020F0502020204030204" pitchFamily="34" charset="0"/>
                            </a:rPr>
                          </m:ctrlPr>
                        </m:fPr>
                        <m:num>
                          <m:nary>
                            <m:naryPr>
                              <m:chr m:val="∑"/>
                              <m:limLoc m:val="undOvr"/>
                              <m:ctrlPr>
                                <a:rPr lang="en-CA" i="1">
                                  <a:solidFill>
                                    <a:schemeClr val="bg1"/>
                                  </a:solidFill>
                                  <a:effectLst/>
                                  <a:latin typeface="Cambria Math" panose="02040503050406030204" pitchFamily="18" charset="0"/>
                                  <a:ea typeface="Calibri" panose="020F0502020204030204" pitchFamily="34" charset="0"/>
                                </a:rPr>
                              </m:ctrlPr>
                            </m:naryPr>
                            <m:sub>
                              <m:r>
                                <a:rPr lang="en-CA" i="1">
                                  <a:solidFill>
                                    <a:schemeClr val="bg1"/>
                                  </a:solidFill>
                                  <a:effectLst/>
                                  <a:latin typeface="Cambria Math" panose="02040503050406030204" pitchFamily="18" charset="0"/>
                                  <a:ea typeface="Calibri" panose="020F0502020204030204" pitchFamily="34" charset="0"/>
                                </a:rPr>
                                <m:t>𝑖</m:t>
                              </m:r>
                              <m:r>
                                <a:rPr lang="en-CA" i="1">
                                  <a:solidFill>
                                    <a:schemeClr val="bg1"/>
                                  </a:solidFill>
                                  <a:effectLst/>
                                  <a:latin typeface="Cambria Math" panose="02040503050406030204" pitchFamily="18" charset="0"/>
                                  <a:ea typeface="Calibri" panose="020F0502020204030204" pitchFamily="34" charset="0"/>
                                </a:rPr>
                                <m:t>=1</m:t>
                              </m:r>
                            </m:sub>
                            <m:sup>
                              <m:r>
                                <a:rPr lang="en-CA" i="1">
                                  <a:solidFill>
                                    <a:schemeClr val="bg1"/>
                                  </a:solidFill>
                                  <a:effectLst/>
                                  <a:latin typeface="Cambria Math" panose="02040503050406030204" pitchFamily="18" charset="0"/>
                                  <a:ea typeface="Calibri" panose="020F0502020204030204" pitchFamily="34" charset="0"/>
                                </a:rPr>
                                <m:t>𝑛</m:t>
                              </m:r>
                            </m:sup>
                            <m:e>
                              <m:sSub>
                                <m:sSubPr>
                                  <m:ctrlPr>
                                    <a:rPr lang="en-CA" i="1">
                                      <a:solidFill>
                                        <a:schemeClr val="bg1"/>
                                      </a:solidFill>
                                      <a:effectLst/>
                                      <a:latin typeface="Cambria Math" panose="02040503050406030204" pitchFamily="18" charset="0"/>
                                      <a:ea typeface="Calibri" panose="020F0502020204030204" pitchFamily="34" charset="0"/>
                                    </a:rPr>
                                  </m:ctrlPr>
                                </m:sSubPr>
                                <m:e>
                                  <m:r>
                                    <a:rPr lang="en-CA" i="1">
                                      <a:solidFill>
                                        <a:schemeClr val="bg1"/>
                                      </a:solidFill>
                                      <a:effectLst/>
                                      <a:latin typeface="Cambria Math" panose="02040503050406030204" pitchFamily="18" charset="0"/>
                                      <a:ea typeface="Calibri" panose="020F0502020204030204" pitchFamily="34" charset="0"/>
                                    </a:rPr>
                                    <m:t>𝑥</m:t>
                                  </m:r>
                                </m:e>
                                <m:sub>
                                  <m:r>
                                    <a:rPr lang="en-CA" i="1">
                                      <a:solidFill>
                                        <a:schemeClr val="bg1"/>
                                      </a:solidFill>
                                      <a:effectLst/>
                                      <a:latin typeface="Cambria Math" panose="02040503050406030204" pitchFamily="18" charset="0"/>
                                      <a:ea typeface="Calibri" panose="020F0502020204030204" pitchFamily="34" charset="0"/>
                                    </a:rPr>
                                    <m:t>𝑖</m:t>
                                  </m:r>
                                </m:sub>
                              </m:sSub>
                              <m:r>
                                <a:rPr lang="en-CA" i="1">
                                  <a:solidFill>
                                    <a:schemeClr val="bg1"/>
                                  </a:solidFill>
                                  <a:effectLst/>
                                  <a:latin typeface="Cambria Math" panose="02040503050406030204" pitchFamily="18" charset="0"/>
                                  <a:ea typeface="Calibri" panose="020F0502020204030204" pitchFamily="34" charset="0"/>
                                </a:rPr>
                                <m:t>×</m:t>
                              </m:r>
                              <m:sSub>
                                <m:sSubPr>
                                  <m:ctrlPr>
                                    <a:rPr lang="en-CA" i="1">
                                      <a:solidFill>
                                        <a:schemeClr val="bg1"/>
                                      </a:solidFill>
                                      <a:effectLst/>
                                      <a:latin typeface="Cambria Math" panose="02040503050406030204" pitchFamily="18" charset="0"/>
                                      <a:ea typeface="Calibri" panose="020F0502020204030204" pitchFamily="34" charset="0"/>
                                    </a:rPr>
                                  </m:ctrlPr>
                                </m:sSubPr>
                                <m:e>
                                  <m:r>
                                    <a:rPr lang="en-CA" i="1">
                                      <a:solidFill>
                                        <a:schemeClr val="bg1"/>
                                      </a:solidFill>
                                      <a:effectLst/>
                                      <a:latin typeface="Cambria Math" panose="02040503050406030204" pitchFamily="18" charset="0"/>
                                      <a:ea typeface="Calibri" panose="020F0502020204030204" pitchFamily="34" charset="0"/>
                                    </a:rPr>
                                    <m:t>𝑦</m:t>
                                  </m:r>
                                </m:e>
                                <m:sub>
                                  <m:r>
                                    <a:rPr lang="en-CA" i="1">
                                      <a:solidFill>
                                        <a:schemeClr val="bg1"/>
                                      </a:solidFill>
                                      <a:effectLst/>
                                      <a:latin typeface="Cambria Math" panose="02040503050406030204" pitchFamily="18" charset="0"/>
                                      <a:ea typeface="Calibri" panose="020F0502020204030204" pitchFamily="34" charset="0"/>
                                    </a:rPr>
                                    <m:t>𝑖</m:t>
                                  </m:r>
                                </m:sub>
                              </m:sSub>
                            </m:e>
                          </m:nary>
                        </m:num>
                        <m:den>
                          <m:rad>
                            <m:radPr>
                              <m:degHide m:val="on"/>
                              <m:ctrlPr>
                                <a:rPr lang="en-CA" i="1">
                                  <a:solidFill>
                                    <a:schemeClr val="bg1"/>
                                  </a:solidFill>
                                  <a:effectLst/>
                                  <a:latin typeface="Cambria Math" panose="02040503050406030204" pitchFamily="18" charset="0"/>
                                  <a:ea typeface="Calibri" panose="020F0502020204030204" pitchFamily="34" charset="0"/>
                                </a:rPr>
                              </m:ctrlPr>
                            </m:radPr>
                            <m:deg/>
                            <m:e>
                              <m:nary>
                                <m:naryPr>
                                  <m:chr m:val="∑"/>
                                  <m:limLoc m:val="undOvr"/>
                                  <m:ctrlPr>
                                    <a:rPr lang="en-CA" i="1">
                                      <a:solidFill>
                                        <a:schemeClr val="bg1"/>
                                      </a:solidFill>
                                      <a:effectLst/>
                                      <a:latin typeface="Cambria Math" panose="02040503050406030204" pitchFamily="18" charset="0"/>
                                      <a:ea typeface="Calibri" panose="020F0502020204030204" pitchFamily="34" charset="0"/>
                                    </a:rPr>
                                  </m:ctrlPr>
                                </m:naryPr>
                                <m:sub>
                                  <m:r>
                                    <a:rPr lang="en-CA" i="1">
                                      <a:solidFill>
                                        <a:schemeClr val="bg1"/>
                                      </a:solidFill>
                                      <a:effectLst/>
                                      <a:latin typeface="Cambria Math" panose="02040503050406030204" pitchFamily="18" charset="0"/>
                                      <a:ea typeface="Calibri" panose="020F0502020204030204" pitchFamily="34" charset="0"/>
                                    </a:rPr>
                                    <m:t>𝑖</m:t>
                                  </m:r>
                                  <m:r>
                                    <a:rPr lang="en-CA" i="1">
                                      <a:solidFill>
                                        <a:schemeClr val="bg1"/>
                                      </a:solidFill>
                                      <a:effectLst/>
                                      <a:latin typeface="Cambria Math" panose="02040503050406030204" pitchFamily="18" charset="0"/>
                                      <a:ea typeface="Calibri" panose="020F0502020204030204" pitchFamily="34" charset="0"/>
                                    </a:rPr>
                                    <m:t>=1</m:t>
                                  </m:r>
                                </m:sub>
                                <m:sup>
                                  <m:r>
                                    <a:rPr lang="en-CA" i="1">
                                      <a:solidFill>
                                        <a:schemeClr val="bg1"/>
                                      </a:solidFill>
                                      <a:effectLst/>
                                      <a:latin typeface="Cambria Math" panose="02040503050406030204" pitchFamily="18" charset="0"/>
                                      <a:ea typeface="Calibri" panose="020F0502020204030204" pitchFamily="34" charset="0"/>
                                    </a:rPr>
                                    <m:t>𝑛</m:t>
                                  </m:r>
                                </m:sup>
                                <m:e>
                                  <m:sSubSup>
                                    <m:sSubSupPr>
                                      <m:ctrlPr>
                                        <a:rPr lang="en-CA" i="1">
                                          <a:solidFill>
                                            <a:schemeClr val="bg1"/>
                                          </a:solidFill>
                                          <a:effectLst/>
                                          <a:latin typeface="Cambria Math" panose="02040503050406030204" pitchFamily="18" charset="0"/>
                                          <a:ea typeface="Calibri" panose="020F0502020204030204" pitchFamily="34" charset="0"/>
                                        </a:rPr>
                                      </m:ctrlPr>
                                    </m:sSubSupPr>
                                    <m:e>
                                      <m:r>
                                        <a:rPr lang="en-CA" i="1">
                                          <a:solidFill>
                                            <a:schemeClr val="bg1"/>
                                          </a:solidFill>
                                          <a:effectLst/>
                                          <a:latin typeface="Cambria Math" panose="02040503050406030204" pitchFamily="18" charset="0"/>
                                          <a:ea typeface="Calibri" panose="020F0502020204030204" pitchFamily="34" charset="0"/>
                                        </a:rPr>
                                        <m:t>𝑥</m:t>
                                      </m:r>
                                    </m:e>
                                    <m:sub>
                                      <m:r>
                                        <a:rPr lang="en-CA" i="1">
                                          <a:solidFill>
                                            <a:schemeClr val="bg1"/>
                                          </a:solidFill>
                                          <a:effectLst/>
                                          <a:latin typeface="Cambria Math" panose="02040503050406030204" pitchFamily="18" charset="0"/>
                                          <a:ea typeface="Calibri" panose="020F0502020204030204" pitchFamily="34" charset="0"/>
                                        </a:rPr>
                                        <m:t>𝑖</m:t>
                                      </m:r>
                                    </m:sub>
                                    <m:sup>
                                      <m:r>
                                        <a:rPr lang="en-CA" i="1">
                                          <a:solidFill>
                                            <a:schemeClr val="bg1"/>
                                          </a:solidFill>
                                          <a:effectLst/>
                                          <a:latin typeface="Cambria Math" panose="02040503050406030204" pitchFamily="18" charset="0"/>
                                          <a:ea typeface="Calibri" panose="020F0502020204030204" pitchFamily="34" charset="0"/>
                                        </a:rPr>
                                        <m:t>2</m:t>
                                      </m:r>
                                    </m:sup>
                                  </m:sSubSup>
                                </m:e>
                              </m:nary>
                            </m:e>
                          </m:rad>
                          <m:rad>
                            <m:radPr>
                              <m:degHide m:val="on"/>
                              <m:ctrlPr>
                                <a:rPr lang="en-CA" i="1">
                                  <a:solidFill>
                                    <a:schemeClr val="bg1"/>
                                  </a:solidFill>
                                  <a:effectLst/>
                                  <a:latin typeface="Cambria Math" panose="02040503050406030204" pitchFamily="18" charset="0"/>
                                  <a:ea typeface="Calibri" panose="020F0502020204030204" pitchFamily="34" charset="0"/>
                                </a:rPr>
                              </m:ctrlPr>
                            </m:radPr>
                            <m:deg/>
                            <m:e>
                              <m:nary>
                                <m:naryPr>
                                  <m:chr m:val="∑"/>
                                  <m:limLoc m:val="undOvr"/>
                                  <m:ctrlPr>
                                    <a:rPr lang="en-CA" i="1">
                                      <a:solidFill>
                                        <a:schemeClr val="bg1"/>
                                      </a:solidFill>
                                      <a:effectLst/>
                                      <a:latin typeface="Cambria Math" panose="02040503050406030204" pitchFamily="18" charset="0"/>
                                      <a:ea typeface="Calibri" panose="020F0502020204030204" pitchFamily="34" charset="0"/>
                                    </a:rPr>
                                  </m:ctrlPr>
                                </m:naryPr>
                                <m:sub>
                                  <m:r>
                                    <a:rPr lang="en-CA" i="1">
                                      <a:solidFill>
                                        <a:schemeClr val="bg1"/>
                                      </a:solidFill>
                                      <a:effectLst/>
                                      <a:latin typeface="Cambria Math" panose="02040503050406030204" pitchFamily="18" charset="0"/>
                                      <a:ea typeface="Calibri" panose="020F0502020204030204" pitchFamily="34" charset="0"/>
                                    </a:rPr>
                                    <m:t>𝑖</m:t>
                                  </m:r>
                                  <m:r>
                                    <a:rPr lang="en-CA" i="1">
                                      <a:solidFill>
                                        <a:schemeClr val="bg1"/>
                                      </a:solidFill>
                                      <a:effectLst/>
                                      <a:latin typeface="Cambria Math" panose="02040503050406030204" pitchFamily="18" charset="0"/>
                                      <a:ea typeface="Calibri" panose="020F0502020204030204" pitchFamily="34" charset="0"/>
                                    </a:rPr>
                                    <m:t>=1</m:t>
                                  </m:r>
                                </m:sub>
                                <m:sup>
                                  <m:r>
                                    <a:rPr lang="en-CA" i="1">
                                      <a:solidFill>
                                        <a:schemeClr val="bg1"/>
                                      </a:solidFill>
                                      <a:effectLst/>
                                      <a:latin typeface="Cambria Math" panose="02040503050406030204" pitchFamily="18" charset="0"/>
                                      <a:ea typeface="Calibri" panose="020F0502020204030204" pitchFamily="34" charset="0"/>
                                    </a:rPr>
                                    <m:t>𝑛</m:t>
                                  </m:r>
                                </m:sup>
                                <m:e>
                                  <m:sSubSup>
                                    <m:sSubSupPr>
                                      <m:ctrlPr>
                                        <a:rPr lang="en-CA" i="1">
                                          <a:solidFill>
                                            <a:schemeClr val="bg1"/>
                                          </a:solidFill>
                                          <a:effectLst/>
                                          <a:latin typeface="Cambria Math" panose="02040503050406030204" pitchFamily="18" charset="0"/>
                                          <a:ea typeface="Calibri" panose="020F0502020204030204" pitchFamily="34" charset="0"/>
                                        </a:rPr>
                                      </m:ctrlPr>
                                    </m:sSubSupPr>
                                    <m:e>
                                      <m:r>
                                        <a:rPr lang="en-CA" i="1">
                                          <a:solidFill>
                                            <a:schemeClr val="bg1"/>
                                          </a:solidFill>
                                          <a:effectLst/>
                                          <a:latin typeface="Cambria Math" panose="02040503050406030204" pitchFamily="18" charset="0"/>
                                          <a:ea typeface="Calibri" panose="020F0502020204030204" pitchFamily="34" charset="0"/>
                                        </a:rPr>
                                        <m:t>𝑦</m:t>
                                      </m:r>
                                    </m:e>
                                    <m:sub>
                                      <m:r>
                                        <a:rPr lang="en-CA" i="1">
                                          <a:solidFill>
                                            <a:schemeClr val="bg1"/>
                                          </a:solidFill>
                                          <a:effectLst/>
                                          <a:latin typeface="Cambria Math" panose="02040503050406030204" pitchFamily="18" charset="0"/>
                                          <a:ea typeface="Calibri" panose="020F0502020204030204" pitchFamily="34" charset="0"/>
                                        </a:rPr>
                                        <m:t>𝑖</m:t>
                                      </m:r>
                                    </m:sub>
                                    <m:sup>
                                      <m:r>
                                        <a:rPr lang="en-CA" i="1">
                                          <a:solidFill>
                                            <a:schemeClr val="bg1"/>
                                          </a:solidFill>
                                          <a:effectLst/>
                                          <a:latin typeface="Cambria Math" panose="02040503050406030204" pitchFamily="18" charset="0"/>
                                          <a:ea typeface="Calibri" panose="020F0502020204030204" pitchFamily="34" charset="0"/>
                                        </a:rPr>
                                        <m:t>2</m:t>
                                      </m:r>
                                    </m:sup>
                                  </m:sSubSup>
                                </m:e>
                              </m:nary>
                            </m:e>
                          </m:rad>
                        </m:den>
                      </m:f>
                    </m:oMath>
                  </m:oMathPara>
                </a14:m>
                <a:endParaRPr lang="en-CA" dirty="0">
                  <a:solidFill>
                    <a:schemeClr val="bg1"/>
                  </a:solidFill>
                  <a:effectLst/>
                  <a:latin typeface="Times New Roman" panose="02020603050405020304" pitchFamily="18" charset="0"/>
                  <a:ea typeface="Calibri" panose="020F0502020204030204" pitchFamily="34" charset="0"/>
                </a:endParaRPr>
              </a:p>
              <a:p>
                <a:pPr marL="0" indent="0">
                  <a:buNone/>
                </a:pPr>
                <a:endParaRPr lang="en-CA" dirty="0">
                  <a:solidFill>
                    <a:schemeClr val="bg1"/>
                  </a:solidFill>
                </a:endParaRPr>
              </a:p>
            </p:txBody>
          </p:sp>
        </mc:Choice>
        <mc:Fallback xmlns="">
          <p:sp>
            <p:nvSpPr>
              <p:cNvPr id="3" name="Content Placeholder 2">
                <a:extLst>
                  <a:ext uri="{FF2B5EF4-FFF2-40B4-BE49-F238E27FC236}">
                    <a16:creationId xmlns:a16="http://schemas.microsoft.com/office/drawing/2014/main" id="{756E95C0-36F1-C5C6-5E5B-EC11C03CFD62}"/>
                  </a:ext>
                </a:extLst>
              </p:cNvPr>
              <p:cNvSpPr>
                <a:spLocks noGrp="1" noRot="1" noChangeAspect="1" noMove="1" noResize="1" noEditPoints="1" noAdjustHandles="1" noChangeArrowheads="1" noChangeShapeType="1" noTextEdit="1"/>
              </p:cNvSpPr>
              <p:nvPr>
                <p:ph idx="1"/>
              </p:nvPr>
            </p:nvSpPr>
            <p:spPr>
              <a:blipFill>
                <a:blip r:embed="rId2"/>
                <a:stretch>
                  <a:fillRect l="-1391" t="-3641" r="-1565"/>
                </a:stretch>
              </a:blipFill>
            </p:spPr>
            <p:txBody>
              <a:bodyPr/>
              <a:lstStyle/>
              <a:p>
                <a:r>
                  <a:rPr lang="en-CA">
                    <a:noFill/>
                  </a:rPr>
                  <a:t> </a:t>
                </a:r>
              </a:p>
            </p:txBody>
          </p:sp>
        </mc:Fallback>
      </mc:AlternateContent>
    </p:spTree>
    <p:extLst>
      <p:ext uri="{BB962C8B-B14F-4D97-AF65-F5344CB8AC3E}">
        <p14:creationId xmlns:p14="http://schemas.microsoft.com/office/powerpoint/2010/main" val="1510161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989D1-E2EB-4EE3-83EA-50B7F52968FB}"/>
              </a:ext>
            </a:extLst>
          </p:cNvPr>
          <p:cNvSpPr>
            <a:spLocks noGrp="1"/>
          </p:cNvSpPr>
          <p:nvPr>
            <p:ph type="title"/>
          </p:nvPr>
        </p:nvSpPr>
        <p:spPr/>
        <p:txBody>
          <a:bodyPr/>
          <a:lstStyle/>
          <a:p>
            <a:r>
              <a:rPr lang="en-CA" dirty="0">
                <a:solidFill>
                  <a:schemeClr val="bg1"/>
                </a:solidFill>
              </a:rPr>
              <a:t>Encoding in ATHENA - example</a:t>
            </a:r>
          </a:p>
        </p:txBody>
      </p:sp>
      <p:sp>
        <p:nvSpPr>
          <p:cNvPr id="3" name="Content Placeholder 2">
            <a:extLst>
              <a:ext uri="{FF2B5EF4-FFF2-40B4-BE49-F238E27FC236}">
                <a16:creationId xmlns:a16="http://schemas.microsoft.com/office/drawing/2014/main" id="{BEBA9B79-66D2-3B66-8648-DE6948552480}"/>
              </a:ext>
            </a:extLst>
          </p:cNvPr>
          <p:cNvSpPr>
            <a:spLocks noGrp="1"/>
          </p:cNvSpPr>
          <p:nvPr>
            <p:ph idx="1"/>
          </p:nvPr>
        </p:nvSpPr>
        <p:spPr/>
        <p:txBody>
          <a:bodyPr>
            <a:normAutofit/>
          </a:bodyPr>
          <a:lstStyle/>
          <a:p>
            <a:pPr marL="914400" lvl="2" indent="0">
              <a:buNone/>
            </a:pPr>
            <a:r>
              <a:rPr lang="en-CA" sz="2800" dirty="0">
                <a:solidFill>
                  <a:schemeClr val="bg1"/>
                </a:solidFill>
              </a:rPr>
              <a:t>		 Semantic			          Phonological</a:t>
            </a:r>
          </a:p>
          <a:p>
            <a:pPr marL="0" indent="0">
              <a:buNone/>
            </a:pPr>
            <a:r>
              <a:rPr lang="en-CA" dirty="0">
                <a:solidFill>
                  <a:schemeClr val="bg1"/>
                </a:solidFill>
              </a:rPr>
              <a:t>FLAME	0.42	0.54	0.17	0.28	 …	-0.05	0.02	 0.03	-0.04</a:t>
            </a:r>
          </a:p>
          <a:p>
            <a:pPr marL="0" indent="0">
              <a:buNone/>
            </a:pPr>
            <a:r>
              <a:rPr lang="en-CA" dirty="0">
                <a:solidFill>
                  <a:schemeClr val="bg1"/>
                </a:solidFill>
              </a:rPr>
              <a:t>HOT		2.33	0.13	1.05	1.97	 …	 0.02	0.04	-0.03	-0.03</a:t>
            </a:r>
          </a:p>
          <a:p>
            <a:pPr marL="0" indent="0">
              <a:buNone/>
            </a:pPr>
            <a:endParaRPr lang="en-CA" dirty="0">
              <a:solidFill>
                <a:schemeClr val="bg1"/>
              </a:solidFill>
            </a:endParaRPr>
          </a:p>
          <a:p>
            <a:pPr marL="0" indent="0">
              <a:buNone/>
            </a:pPr>
            <a:r>
              <a:rPr lang="en-CA" dirty="0">
                <a:solidFill>
                  <a:schemeClr val="bg1"/>
                </a:solidFill>
              </a:rPr>
              <a:t>Similarity (semantic) = .35</a:t>
            </a:r>
          </a:p>
        </p:txBody>
      </p:sp>
    </p:spTree>
    <p:extLst>
      <p:ext uri="{BB962C8B-B14F-4D97-AF65-F5344CB8AC3E}">
        <p14:creationId xmlns:p14="http://schemas.microsoft.com/office/powerpoint/2010/main" val="443114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qr code on a white background&#10;&#10;Description automatically generated">
            <a:extLst>
              <a:ext uri="{FF2B5EF4-FFF2-40B4-BE49-F238E27FC236}">
                <a16:creationId xmlns:a16="http://schemas.microsoft.com/office/drawing/2014/main" id="{EA8A4CC8-6C5E-43F3-0ECD-651782117B9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71265" y="1104265"/>
            <a:ext cx="4649470" cy="4649470"/>
          </a:xfrm>
        </p:spPr>
      </p:pic>
    </p:spTree>
    <p:extLst>
      <p:ext uri="{BB962C8B-B14F-4D97-AF65-F5344CB8AC3E}">
        <p14:creationId xmlns:p14="http://schemas.microsoft.com/office/powerpoint/2010/main" val="22692913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989D1-E2EB-4EE3-83EA-50B7F52968FB}"/>
              </a:ext>
            </a:extLst>
          </p:cNvPr>
          <p:cNvSpPr>
            <a:spLocks noGrp="1"/>
          </p:cNvSpPr>
          <p:nvPr>
            <p:ph type="title"/>
          </p:nvPr>
        </p:nvSpPr>
        <p:spPr/>
        <p:txBody>
          <a:bodyPr/>
          <a:lstStyle/>
          <a:p>
            <a:r>
              <a:rPr lang="en-CA" dirty="0">
                <a:solidFill>
                  <a:schemeClr val="bg1"/>
                </a:solidFill>
              </a:rPr>
              <a:t>Encoding in ATHENA - example</a:t>
            </a:r>
          </a:p>
        </p:txBody>
      </p:sp>
      <p:sp>
        <p:nvSpPr>
          <p:cNvPr id="3" name="Content Placeholder 2">
            <a:extLst>
              <a:ext uri="{FF2B5EF4-FFF2-40B4-BE49-F238E27FC236}">
                <a16:creationId xmlns:a16="http://schemas.microsoft.com/office/drawing/2014/main" id="{BEBA9B79-66D2-3B66-8648-DE6948552480}"/>
              </a:ext>
            </a:extLst>
          </p:cNvPr>
          <p:cNvSpPr>
            <a:spLocks noGrp="1"/>
          </p:cNvSpPr>
          <p:nvPr>
            <p:ph idx="1"/>
          </p:nvPr>
        </p:nvSpPr>
        <p:spPr/>
        <p:txBody>
          <a:bodyPr>
            <a:normAutofit/>
          </a:bodyPr>
          <a:lstStyle/>
          <a:p>
            <a:pPr marL="914400" lvl="2" indent="0">
              <a:buNone/>
            </a:pPr>
            <a:r>
              <a:rPr lang="en-CA" sz="2800" dirty="0">
                <a:solidFill>
                  <a:schemeClr val="bg1"/>
                </a:solidFill>
              </a:rPr>
              <a:t>		 Semantic			          Phonological</a:t>
            </a:r>
          </a:p>
          <a:p>
            <a:pPr marL="0" indent="0">
              <a:buNone/>
            </a:pPr>
            <a:r>
              <a:rPr lang="en-CA" dirty="0">
                <a:solidFill>
                  <a:schemeClr val="bg1"/>
                </a:solidFill>
              </a:rPr>
              <a:t>FLAME	0.42	0.54	0.17	0.28	 …	-0.05	0.02	 0.03	-0.04</a:t>
            </a:r>
          </a:p>
          <a:p>
            <a:pPr marL="0" indent="0">
              <a:buNone/>
            </a:pPr>
            <a:r>
              <a:rPr lang="en-CA" dirty="0">
                <a:solidFill>
                  <a:schemeClr val="bg1"/>
                </a:solidFill>
              </a:rPr>
              <a:t>HOT		</a:t>
            </a:r>
            <a:r>
              <a:rPr lang="en-CA" dirty="0">
                <a:solidFill>
                  <a:srgbClr val="FF0000"/>
                </a:solidFill>
              </a:rPr>
              <a:t>0.82	0.05	0.37	0.69	 …	 0.01	0.01	-0.01	-0.01</a:t>
            </a:r>
          </a:p>
          <a:p>
            <a:pPr marL="0" indent="0">
              <a:buNone/>
            </a:pPr>
            <a:endParaRPr lang="en-CA" dirty="0">
              <a:solidFill>
                <a:schemeClr val="bg1"/>
              </a:solidFill>
            </a:endParaRPr>
          </a:p>
          <a:p>
            <a:pPr marL="0" indent="0">
              <a:buNone/>
            </a:pPr>
            <a:r>
              <a:rPr lang="en-CA" dirty="0">
                <a:solidFill>
                  <a:schemeClr val="bg1"/>
                </a:solidFill>
              </a:rPr>
              <a:t>Similarity (semantic) = .35	</a:t>
            </a:r>
          </a:p>
        </p:txBody>
      </p:sp>
    </p:spTree>
    <p:extLst>
      <p:ext uri="{BB962C8B-B14F-4D97-AF65-F5344CB8AC3E}">
        <p14:creationId xmlns:p14="http://schemas.microsoft.com/office/powerpoint/2010/main" val="9241639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989D1-E2EB-4EE3-83EA-50B7F52968FB}"/>
              </a:ext>
            </a:extLst>
          </p:cNvPr>
          <p:cNvSpPr>
            <a:spLocks noGrp="1"/>
          </p:cNvSpPr>
          <p:nvPr>
            <p:ph type="title"/>
          </p:nvPr>
        </p:nvSpPr>
        <p:spPr/>
        <p:txBody>
          <a:bodyPr/>
          <a:lstStyle/>
          <a:p>
            <a:r>
              <a:rPr lang="en-CA" dirty="0">
                <a:solidFill>
                  <a:schemeClr val="bg1"/>
                </a:solidFill>
              </a:rPr>
              <a:t>Encoding in ATHENA - example</a:t>
            </a:r>
          </a:p>
        </p:txBody>
      </p:sp>
      <p:sp>
        <p:nvSpPr>
          <p:cNvPr id="3" name="Content Placeholder 2">
            <a:extLst>
              <a:ext uri="{FF2B5EF4-FFF2-40B4-BE49-F238E27FC236}">
                <a16:creationId xmlns:a16="http://schemas.microsoft.com/office/drawing/2014/main" id="{BEBA9B79-66D2-3B66-8648-DE6948552480}"/>
              </a:ext>
            </a:extLst>
          </p:cNvPr>
          <p:cNvSpPr>
            <a:spLocks noGrp="1"/>
          </p:cNvSpPr>
          <p:nvPr>
            <p:ph idx="1"/>
          </p:nvPr>
        </p:nvSpPr>
        <p:spPr/>
        <p:txBody>
          <a:bodyPr>
            <a:normAutofit/>
          </a:bodyPr>
          <a:lstStyle/>
          <a:p>
            <a:pPr marL="914400" lvl="2" indent="0">
              <a:buNone/>
            </a:pPr>
            <a:r>
              <a:rPr lang="en-CA" sz="2800" dirty="0">
                <a:solidFill>
                  <a:schemeClr val="bg1"/>
                </a:solidFill>
              </a:rPr>
              <a:t>		 Semantic			          Phonological</a:t>
            </a:r>
          </a:p>
          <a:p>
            <a:pPr marL="0" indent="0">
              <a:buNone/>
            </a:pPr>
            <a:r>
              <a:rPr lang="en-CA" dirty="0">
                <a:solidFill>
                  <a:schemeClr val="bg1"/>
                </a:solidFill>
              </a:rPr>
              <a:t>FLAME	0.42	0.54	0.17	0.28	 …	-0.05	0.02	 0.03	-0.04</a:t>
            </a:r>
          </a:p>
          <a:p>
            <a:pPr marL="0" indent="0">
              <a:buNone/>
            </a:pPr>
            <a:r>
              <a:rPr lang="en-CA" dirty="0">
                <a:solidFill>
                  <a:schemeClr val="bg1"/>
                </a:solidFill>
              </a:rPr>
              <a:t>HOT		</a:t>
            </a:r>
            <a:r>
              <a:rPr lang="en-CA" dirty="0">
                <a:solidFill>
                  <a:srgbClr val="FF0000"/>
                </a:solidFill>
              </a:rPr>
              <a:t>0.82	0.05	0.37	0.69	 …	 0.01	0.01	-0.01	-0.01</a:t>
            </a:r>
          </a:p>
          <a:p>
            <a:pPr marL="0" indent="0">
              <a:buNone/>
            </a:pPr>
            <a:endParaRPr lang="en-CA" dirty="0">
              <a:solidFill>
                <a:schemeClr val="bg1"/>
              </a:solidFill>
            </a:endParaRPr>
          </a:p>
          <a:p>
            <a:pPr marL="0" indent="0">
              <a:buNone/>
            </a:pPr>
            <a:r>
              <a:rPr lang="en-CA" dirty="0">
                <a:solidFill>
                  <a:schemeClr val="bg1"/>
                </a:solidFill>
              </a:rPr>
              <a:t>Similarity (semantic) = .35</a:t>
            </a:r>
          </a:p>
          <a:p>
            <a:pPr marL="0" indent="0">
              <a:buNone/>
            </a:pPr>
            <a:endParaRPr lang="en-CA" dirty="0">
              <a:solidFill>
                <a:schemeClr val="bg1"/>
              </a:solidFill>
            </a:endParaRPr>
          </a:p>
          <a:p>
            <a:pPr marL="0" indent="0">
              <a:buNone/>
            </a:pPr>
            <a:r>
              <a:rPr lang="en-CA" dirty="0">
                <a:solidFill>
                  <a:schemeClr val="bg1"/>
                </a:solidFill>
              </a:rPr>
              <a:t>Stored to</a:t>
            </a:r>
          </a:p>
          <a:p>
            <a:pPr marL="0" indent="0">
              <a:buNone/>
            </a:pPr>
            <a:r>
              <a:rPr lang="en-CA" dirty="0">
                <a:solidFill>
                  <a:schemeClr val="bg1"/>
                </a:solidFill>
              </a:rPr>
              <a:t>memory	</a:t>
            </a:r>
            <a:r>
              <a:rPr lang="en-CA" dirty="0">
                <a:solidFill>
                  <a:srgbClr val="FFFF00"/>
                </a:solidFill>
              </a:rPr>
              <a:t>1.22	0.59	0.54	0.97	 …	-0.04	0.03	 0.02	-0.05</a:t>
            </a:r>
            <a:r>
              <a:rPr lang="en-CA" dirty="0">
                <a:solidFill>
                  <a:schemeClr val="bg1"/>
                </a:solidFill>
              </a:rPr>
              <a:t>	</a:t>
            </a:r>
          </a:p>
        </p:txBody>
      </p:sp>
    </p:spTree>
    <p:extLst>
      <p:ext uri="{BB962C8B-B14F-4D97-AF65-F5344CB8AC3E}">
        <p14:creationId xmlns:p14="http://schemas.microsoft.com/office/powerpoint/2010/main" val="35528739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989D1-E2EB-4EE3-83EA-50B7F52968FB}"/>
              </a:ext>
            </a:extLst>
          </p:cNvPr>
          <p:cNvSpPr>
            <a:spLocks noGrp="1"/>
          </p:cNvSpPr>
          <p:nvPr>
            <p:ph type="title"/>
          </p:nvPr>
        </p:nvSpPr>
        <p:spPr/>
        <p:txBody>
          <a:bodyPr/>
          <a:lstStyle/>
          <a:p>
            <a:r>
              <a:rPr lang="en-CA" dirty="0">
                <a:solidFill>
                  <a:schemeClr val="bg1"/>
                </a:solidFill>
              </a:rPr>
              <a:t>Encoding in ATHENA - example</a:t>
            </a:r>
          </a:p>
        </p:txBody>
      </p:sp>
      <p:sp>
        <p:nvSpPr>
          <p:cNvPr id="3" name="Content Placeholder 2">
            <a:extLst>
              <a:ext uri="{FF2B5EF4-FFF2-40B4-BE49-F238E27FC236}">
                <a16:creationId xmlns:a16="http://schemas.microsoft.com/office/drawing/2014/main" id="{BEBA9B79-66D2-3B66-8648-DE6948552480}"/>
              </a:ext>
            </a:extLst>
          </p:cNvPr>
          <p:cNvSpPr>
            <a:spLocks noGrp="1"/>
          </p:cNvSpPr>
          <p:nvPr>
            <p:ph idx="1"/>
          </p:nvPr>
        </p:nvSpPr>
        <p:spPr/>
        <p:txBody>
          <a:bodyPr>
            <a:normAutofit/>
          </a:bodyPr>
          <a:lstStyle/>
          <a:p>
            <a:pPr marL="914400" lvl="2" indent="0">
              <a:buNone/>
            </a:pPr>
            <a:r>
              <a:rPr lang="en-CA" sz="2800" dirty="0">
                <a:solidFill>
                  <a:schemeClr val="bg1"/>
                </a:solidFill>
              </a:rPr>
              <a:t>		 Semantic			          Phonological</a:t>
            </a:r>
          </a:p>
          <a:p>
            <a:pPr marL="0" indent="0">
              <a:buNone/>
            </a:pPr>
            <a:r>
              <a:rPr lang="en-CA" dirty="0">
                <a:solidFill>
                  <a:schemeClr val="bg1"/>
                </a:solidFill>
              </a:rPr>
              <a:t>FLAME	0.42	0.54	0.17	0.28	 …	-0.05	0.02	 0.03	-0.04</a:t>
            </a:r>
          </a:p>
          <a:p>
            <a:pPr marL="0" indent="0">
              <a:buNone/>
            </a:pPr>
            <a:r>
              <a:rPr lang="en-CA" dirty="0">
                <a:solidFill>
                  <a:schemeClr val="bg1"/>
                </a:solidFill>
              </a:rPr>
              <a:t>HOT	          </a:t>
            </a:r>
            <a:r>
              <a:rPr lang="en-CA" dirty="0">
                <a:solidFill>
                  <a:srgbClr val="FF0000"/>
                </a:solidFill>
              </a:rPr>
              <a:t>-0.05  -0.00  -0.02   -0.04	 …	-0.00 -0.00	 0.00	-0.00</a:t>
            </a:r>
          </a:p>
          <a:p>
            <a:pPr marL="0" indent="0">
              <a:buNone/>
            </a:pPr>
            <a:endParaRPr lang="en-CA" dirty="0">
              <a:solidFill>
                <a:schemeClr val="bg1"/>
              </a:solidFill>
            </a:endParaRPr>
          </a:p>
          <a:p>
            <a:pPr marL="0" indent="0">
              <a:buNone/>
            </a:pPr>
            <a:r>
              <a:rPr lang="en-CA" dirty="0">
                <a:solidFill>
                  <a:schemeClr val="bg1"/>
                </a:solidFill>
              </a:rPr>
              <a:t>Similarity (phonological) = -.02</a:t>
            </a:r>
          </a:p>
          <a:p>
            <a:pPr marL="0" indent="0">
              <a:buNone/>
            </a:pPr>
            <a:endParaRPr lang="en-CA" dirty="0">
              <a:solidFill>
                <a:schemeClr val="bg1"/>
              </a:solidFill>
            </a:endParaRPr>
          </a:p>
          <a:p>
            <a:pPr marL="0" indent="0">
              <a:buNone/>
            </a:pPr>
            <a:r>
              <a:rPr lang="en-CA" dirty="0">
                <a:solidFill>
                  <a:schemeClr val="bg1"/>
                </a:solidFill>
              </a:rPr>
              <a:t>Stored to</a:t>
            </a:r>
          </a:p>
          <a:p>
            <a:pPr marL="0" indent="0">
              <a:buNone/>
            </a:pPr>
            <a:r>
              <a:rPr lang="en-CA" dirty="0">
                <a:solidFill>
                  <a:schemeClr val="bg1"/>
                </a:solidFill>
              </a:rPr>
              <a:t>memory	</a:t>
            </a:r>
            <a:r>
              <a:rPr lang="en-CA" dirty="0">
                <a:solidFill>
                  <a:srgbClr val="FFFF00"/>
                </a:solidFill>
              </a:rPr>
              <a:t>0.37	0.54	0.15	0.24	 …	-0.05	0.02	 0.03	-0.04</a:t>
            </a:r>
            <a:r>
              <a:rPr lang="en-CA" dirty="0">
                <a:solidFill>
                  <a:schemeClr val="bg1"/>
                </a:solidFill>
              </a:rPr>
              <a:t>	</a:t>
            </a:r>
          </a:p>
        </p:txBody>
      </p:sp>
    </p:spTree>
    <p:extLst>
      <p:ext uri="{BB962C8B-B14F-4D97-AF65-F5344CB8AC3E}">
        <p14:creationId xmlns:p14="http://schemas.microsoft.com/office/powerpoint/2010/main" val="21436980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6B818-51CD-1659-9A25-0856231BFD92}"/>
              </a:ext>
            </a:extLst>
          </p:cNvPr>
          <p:cNvSpPr>
            <a:spLocks noGrp="1"/>
          </p:cNvSpPr>
          <p:nvPr>
            <p:ph type="title"/>
          </p:nvPr>
        </p:nvSpPr>
        <p:spPr/>
        <p:txBody>
          <a:bodyPr/>
          <a:lstStyle/>
          <a:p>
            <a:r>
              <a:rPr lang="en-CA" dirty="0">
                <a:solidFill>
                  <a:schemeClr val="bg1"/>
                </a:solidFill>
              </a:rPr>
              <a:t>Retrieval in ATHENA</a:t>
            </a:r>
          </a:p>
        </p:txBody>
      </p:sp>
      <p:pic>
        <p:nvPicPr>
          <p:cNvPr id="4" name="Content Placeholder 3" descr="A graph showing words of similar categories clustered in groups.">
            <a:extLst>
              <a:ext uri="{FF2B5EF4-FFF2-40B4-BE49-F238E27FC236}">
                <a16:creationId xmlns:a16="http://schemas.microsoft.com/office/drawing/2014/main" id="{9A861EB9-B4A9-FBD9-0B21-43FB3637FF5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165645" y="1604486"/>
            <a:ext cx="4888389" cy="4888389"/>
          </a:xfrm>
          <a:prstGeom prst="rect">
            <a:avLst/>
          </a:prstGeom>
        </p:spPr>
      </p:pic>
    </p:spTree>
    <p:extLst>
      <p:ext uri="{BB962C8B-B14F-4D97-AF65-F5344CB8AC3E}">
        <p14:creationId xmlns:p14="http://schemas.microsoft.com/office/powerpoint/2010/main" val="39924115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6B818-51CD-1659-9A25-0856231BFD92}"/>
              </a:ext>
            </a:extLst>
          </p:cNvPr>
          <p:cNvSpPr>
            <a:spLocks noGrp="1"/>
          </p:cNvSpPr>
          <p:nvPr>
            <p:ph type="title"/>
          </p:nvPr>
        </p:nvSpPr>
        <p:spPr/>
        <p:txBody>
          <a:bodyPr/>
          <a:lstStyle/>
          <a:p>
            <a:r>
              <a:rPr lang="en-CA" dirty="0">
                <a:solidFill>
                  <a:schemeClr val="bg1"/>
                </a:solidFill>
              </a:rPr>
              <a:t>Retrieval in ATHENA</a:t>
            </a:r>
          </a:p>
        </p:txBody>
      </p:sp>
      <p:pic>
        <p:nvPicPr>
          <p:cNvPr id="4" name="Content Placeholder 3" descr="A graph showing words of similar categories clustered in groups. There is a blue circle centered around animal words that becomes darker near the edges of the circle.">
            <a:extLst>
              <a:ext uri="{FF2B5EF4-FFF2-40B4-BE49-F238E27FC236}">
                <a16:creationId xmlns:a16="http://schemas.microsoft.com/office/drawing/2014/main" id="{9A861EB9-B4A9-FBD9-0B21-43FB3637FF5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165645" y="1604486"/>
            <a:ext cx="4888389" cy="4888389"/>
          </a:xfrm>
          <a:prstGeom prst="rect">
            <a:avLst/>
          </a:prstGeom>
        </p:spPr>
      </p:pic>
      <p:sp>
        <p:nvSpPr>
          <p:cNvPr id="5" name="Oval 4">
            <a:extLst>
              <a:ext uri="{FF2B5EF4-FFF2-40B4-BE49-F238E27FC236}">
                <a16:creationId xmlns:a16="http://schemas.microsoft.com/office/drawing/2014/main" id="{7B3DF85D-02ED-6230-4498-D29D2CC8998B}"/>
              </a:ext>
              <a:ext uri="{C183D7F6-B498-43B3-948B-1728B52AA6E4}">
                <adec:decorative xmlns:adec="http://schemas.microsoft.com/office/drawing/2017/decorative" val="1"/>
              </a:ext>
            </a:extLst>
          </p:cNvPr>
          <p:cNvSpPr/>
          <p:nvPr/>
        </p:nvSpPr>
        <p:spPr>
          <a:xfrm>
            <a:off x="5165645" y="1690688"/>
            <a:ext cx="6719145" cy="5749001"/>
          </a:xfrm>
          <a:prstGeom prst="ellipse">
            <a:avLst/>
          </a:prstGeom>
          <a:gradFill flip="none" rotWithShape="1">
            <a:gsLst>
              <a:gs pos="0">
                <a:schemeClr val="accent1">
                  <a:lumMod val="5000"/>
                  <a:lumOff val="95000"/>
                  <a:alpha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path path="circle">
              <a:fillToRect l="50000" t="50000" r="50000" b="50000"/>
            </a:path>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DC4D2CAE-ADCB-0846-7BB9-7A7B5B5D6C90}"/>
                  </a:ext>
                </a:extLst>
              </p:cNvPr>
              <p:cNvSpPr txBox="1"/>
              <p:nvPr/>
            </p:nvSpPr>
            <p:spPr>
              <a:xfrm>
                <a:off x="132079" y="1690688"/>
                <a:ext cx="4888389" cy="4895251"/>
              </a:xfrm>
              <a:prstGeom prst="rect">
                <a:avLst/>
              </a:prstGeom>
              <a:noFill/>
            </p:spPr>
            <p:txBody>
              <a:bodyPr wrap="square" rtlCol="0">
                <a:spAutoFit/>
              </a:bodyPr>
              <a:lstStyle/>
              <a:p>
                <a:endParaRPr lang="en-CA" sz="2800" b="0" i="1" dirty="0">
                  <a:solidFill>
                    <a:schemeClr val="bg1"/>
                  </a:solidFill>
                  <a:effectLst/>
                  <a:latin typeface="Cambria Math" panose="02040503050406030204" pitchFamily="18" charset="0"/>
                  <a:ea typeface="Calibri" panose="020F0502020204030204" pitchFamily="34" charset="0"/>
                </a:endParaRPr>
              </a:p>
              <a:p>
                <a:pPr/>
                <a14:m>
                  <m:oMathPara xmlns:m="http://schemas.openxmlformats.org/officeDocument/2006/math">
                    <m:oMathParaPr>
                      <m:jc m:val="centerGroup"/>
                    </m:oMathParaPr>
                    <m:oMath xmlns:m="http://schemas.openxmlformats.org/officeDocument/2006/math">
                      <m:r>
                        <a:rPr lang="en-CA" sz="2800" b="0" i="1" smtClean="0">
                          <a:solidFill>
                            <a:schemeClr val="bg1"/>
                          </a:solidFill>
                          <a:effectLst/>
                          <a:latin typeface="Cambria Math" panose="02040503050406030204" pitchFamily="18" charset="0"/>
                          <a:ea typeface="Calibri" panose="020F0502020204030204" pitchFamily="34" charset="0"/>
                        </a:rPr>
                        <m:t>𝑎</m:t>
                      </m:r>
                      <m:r>
                        <a:rPr lang="en-CA" sz="2800" i="1" smtClean="0">
                          <a:solidFill>
                            <a:schemeClr val="bg1"/>
                          </a:solidFill>
                          <a:effectLst/>
                          <a:latin typeface="Cambria Math" panose="02040503050406030204" pitchFamily="18" charset="0"/>
                          <a:ea typeface="Calibri" panose="020F0502020204030204" pitchFamily="34" charset="0"/>
                        </a:rPr>
                        <m:t>=</m:t>
                      </m:r>
                      <m:sSup>
                        <m:sSupPr>
                          <m:ctrlPr>
                            <a:rPr lang="en-CA" sz="2800" i="1" smtClean="0">
                              <a:solidFill>
                                <a:schemeClr val="bg1"/>
                              </a:solidFill>
                              <a:effectLst/>
                              <a:latin typeface="Cambria Math" panose="02040503050406030204" pitchFamily="18" charset="0"/>
                            </a:rPr>
                          </m:ctrlPr>
                        </m:sSupPr>
                        <m:e>
                          <m:d>
                            <m:dPr>
                              <m:ctrlPr>
                                <a:rPr lang="en-CA" sz="2800" i="1">
                                  <a:solidFill>
                                    <a:schemeClr val="bg1"/>
                                  </a:solidFill>
                                  <a:latin typeface="Cambria Math" panose="02040503050406030204" pitchFamily="18" charset="0"/>
                                </a:rPr>
                              </m:ctrlPr>
                            </m:dPr>
                            <m:e>
                              <m:f>
                                <m:fPr>
                                  <m:ctrlPr>
                                    <a:rPr lang="en-CA" sz="2800" i="1">
                                      <a:solidFill>
                                        <a:schemeClr val="bg1"/>
                                      </a:solidFill>
                                      <a:latin typeface="Cambria Math" panose="02040503050406030204" pitchFamily="18" charset="0"/>
                                      <a:ea typeface="Calibri" panose="020F0502020204030204" pitchFamily="34" charset="0"/>
                                    </a:rPr>
                                  </m:ctrlPr>
                                </m:fPr>
                                <m:num>
                                  <m:nary>
                                    <m:naryPr>
                                      <m:chr m:val="∑"/>
                                      <m:limLoc m:val="undOvr"/>
                                      <m:ctrlPr>
                                        <a:rPr lang="en-CA" sz="2800" i="1">
                                          <a:solidFill>
                                            <a:schemeClr val="bg1"/>
                                          </a:solidFill>
                                          <a:latin typeface="Cambria Math" panose="02040503050406030204" pitchFamily="18" charset="0"/>
                                          <a:ea typeface="Calibri" panose="020F0502020204030204" pitchFamily="34" charset="0"/>
                                        </a:rPr>
                                      </m:ctrlPr>
                                    </m:naryPr>
                                    <m:sub>
                                      <m:r>
                                        <a:rPr lang="en-CA" sz="2800" i="1">
                                          <a:solidFill>
                                            <a:schemeClr val="bg1"/>
                                          </a:solidFill>
                                          <a:latin typeface="Cambria Math" panose="02040503050406030204" pitchFamily="18" charset="0"/>
                                          <a:ea typeface="Calibri" panose="020F0502020204030204" pitchFamily="34" charset="0"/>
                                        </a:rPr>
                                        <m:t>𝑖</m:t>
                                      </m:r>
                                      <m:r>
                                        <a:rPr lang="en-CA" sz="2800" i="1">
                                          <a:solidFill>
                                            <a:schemeClr val="bg1"/>
                                          </a:solidFill>
                                          <a:latin typeface="Cambria Math" panose="02040503050406030204" pitchFamily="18" charset="0"/>
                                          <a:ea typeface="Calibri" panose="020F0502020204030204" pitchFamily="34" charset="0"/>
                                        </a:rPr>
                                        <m:t>=1</m:t>
                                      </m:r>
                                    </m:sub>
                                    <m:sup>
                                      <m:r>
                                        <a:rPr lang="en-CA" sz="2800" i="1">
                                          <a:solidFill>
                                            <a:schemeClr val="bg1"/>
                                          </a:solidFill>
                                          <a:latin typeface="Cambria Math" panose="02040503050406030204" pitchFamily="18" charset="0"/>
                                          <a:ea typeface="Calibri" panose="020F0502020204030204" pitchFamily="34" charset="0"/>
                                        </a:rPr>
                                        <m:t>𝑛</m:t>
                                      </m:r>
                                    </m:sup>
                                    <m:e>
                                      <m:sSub>
                                        <m:sSubPr>
                                          <m:ctrlPr>
                                            <a:rPr lang="en-CA" sz="2800" i="1">
                                              <a:solidFill>
                                                <a:schemeClr val="bg1"/>
                                              </a:solidFill>
                                              <a:latin typeface="Cambria Math" panose="02040503050406030204" pitchFamily="18" charset="0"/>
                                              <a:ea typeface="Calibri" panose="020F0502020204030204" pitchFamily="34" charset="0"/>
                                            </a:rPr>
                                          </m:ctrlPr>
                                        </m:sSubPr>
                                        <m:e>
                                          <m:r>
                                            <a:rPr lang="en-CA" sz="2800" i="1">
                                              <a:solidFill>
                                                <a:schemeClr val="bg1"/>
                                              </a:solidFill>
                                              <a:latin typeface="Cambria Math" panose="02040503050406030204" pitchFamily="18" charset="0"/>
                                              <a:ea typeface="Calibri" panose="020F0502020204030204" pitchFamily="34" charset="0"/>
                                            </a:rPr>
                                            <m:t>𝑥</m:t>
                                          </m:r>
                                        </m:e>
                                        <m:sub>
                                          <m:r>
                                            <a:rPr lang="en-CA" sz="2800" i="1">
                                              <a:solidFill>
                                                <a:schemeClr val="bg1"/>
                                              </a:solidFill>
                                              <a:latin typeface="Cambria Math" panose="02040503050406030204" pitchFamily="18" charset="0"/>
                                              <a:ea typeface="Calibri" panose="020F0502020204030204" pitchFamily="34" charset="0"/>
                                            </a:rPr>
                                            <m:t>𝑖</m:t>
                                          </m:r>
                                        </m:sub>
                                      </m:sSub>
                                      <m:r>
                                        <a:rPr lang="en-CA" sz="2800" i="1">
                                          <a:solidFill>
                                            <a:schemeClr val="bg1"/>
                                          </a:solidFill>
                                          <a:latin typeface="Cambria Math" panose="02040503050406030204" pitchFamily="18" charset="0"/>
                                          <a:ea typeface="Calibri" panose="020F0502020204030204" pitchFamily="34" charset="0"/>
                                        </a:rPr>
                                        <m:t>×</m:t>
                                      </m:r>
                                      <m:sSub>
                                        <m:sSubPr>
                                          <m:ctrlPr>
                                            <a:rPr lang="en-CA" sz="2800" i="1">
                                              <a:solidFill>
                                                <a:schemeClr val="bg1"/>
                                              </a:solidFill>
                                              <a:latin typeface="Cambria Math" panose="02040503050406030204" pitchFamily="18" charset="0"/>
                                              <a:ea typeface="Calibri" panose="020F0502020204030204" pitchFamily="34" charset="0"/>
                                            </a:rPr>
                                          </m:ctrlPr>
                                        </m:sSubPr>
                                        <m:e>
                                          <m:r>
                                            <a:rPr lang="en-CA" sz="2800" i="1">
                                              <a:solidFill>
                                                <a:schemeClr val="bg1"/>
                                              </a:solidFill>
                                              <a:latin typeface="Cambria Math" panose="02040503050406030204" pitchFamily="18" charset="0"/>
                                              <a:ea typeface="Calibri" panose="020F0502020204030204" pitchFamily="34" charset="0"/>
                                            </a:rPr>
                                            <m:t>𝑦</m:t>
                                          </m:r>
                                        </m:e>
                                        <m:sub>
                                          <m:r>
                                            <a:rPr lang="en-CA" sz="2800" i="1">
                                              <a:solidFill>
                                                <a:schemeClr val="bg1"/>
                                              </a:solidFill>
                                              <a:latin typeface="Cambria Math" panose="02040503050406030204" pitchFamily="18" charset="0"/>
                                              <a:ea typeface="Calibri" panose="020F0502020204030204" pitchFamily="34" charset="0"/>
                                            </a:rPr>
                                            <m:t>𝑖</m:t>
                                          </m:r>
                                        </m:sub>
                                      </m:sSub>
                                    </m:e>
                                  </m:nary>
                                </m:num>
                                <m:den>
                                  <m:rad>
                                    <m:radPr>
                                      <m:degHide m:val="on"/>
                                      <m:ctrlPr>
                                        <a:rPr lang="en-CA" sz="2800" i="1">
                                          <a:solidFill>
                                            <a:schemeClr val="bg1"/>
                                          </a:solidFill>
                                          <a:latin typeface="Cambria Math" panose="02040503050406030204" pitchFamily="18" charset="0"/>
                                          <a:ea typeface="Calibri" panose="020F0502020204030204" pitchFamily="34" charset="0"/>
                                        </a:rPr>
                                      </m:ctrlPr>
                                    </m:radPr>
                                    <m:deg/>
                                    <m:e>
                                      <m:nary>
                                        <m:naryPr>
                                          <m:chr m:val="∑"/>
                                          <m:limLoc m:val="undOvr"/>
                                          <m:ctrlPr>
                                            <a:rPr lang="en-CA" sz="2800" i="1">
                                              <a:solidFill>
                                                <a:schemeClr val="bg1"/>
                                              </a:solidFill>
                                              <a:latin typeface="Cambria Math" panose="02040503050406030204" pitchFamily="18" charset="0"/>
                                              <a:ea typeface="Calibri" panose="020F0502020204030204" pitchFamily="34" charset="0"/>
                                            </a:rPr>
                                          </m:ctrlPr>
                                        </m:naryPr>
                                        <m:sub>
                                          <m:r>
                                            <a:rPr lang="en-CA" sz="2800" i="1">
                                              <a:solidFill>
                                                <a:schemeClr val="bg1"/>
                                              </a:solidFill>
                                              <a:latin typeface="Cambria Math" panose="02040503050406030204" pitchFamily="18" charset="0"/>
                                              <a:ea typeface="Calibri" panose="020F0502020204030204" pitchFamily="34" charset="0"/>
                                            </a:rPr>
                                            <m:t>𝑖</m:t>
                                          </m:r>
                                          <m:r>
                                            <a:rPr lang="en-CA" sz="2800" i="1">
                                              <a:solidFill>
                                                <a:schemeClr val="bg1"/>
                                              </a:solidFill>
                                              <a:latin typeface="Cambria Math" panose="02040503050406030204" pitchFamily="18" charset="0"/>
                                              <a:ea typeface="Calibri" panose="020F0502020204030204" pitchFamily="34" charset="0"/>
                                            </a:rPr>
                                            <m:t>=1</m:t>
                                          </m:r>
                                        </m:sub>
                                        <m:sup>
                                          <m:r>
                                            <a:rPr lang="en-CA" sz="2800" i="1">
                                              <a:solidFill>
                                                <a:schemeClr val="bg1"/>
                                              </a:solidFill>
                                              <a:latin typeface="Cambria Math" panose="02040503050406030204" pitchFamily="18" charset="0"/>
                                              <a:ea typeface="Calibri" panose="020F0502020204030204" pitchFamily="34" charset="0"/>
                                            </a:rPr>
                                            <m:t>𝑛</m:t>
                                          </m:r>
                                        </m:sup>
                                        <m:e>
                                          <m:sSubSup>
                                            <m:sSubSupPr>
                                              <m:ctrlPr>
                                                <a:rPr lang="en-CA" sz="2800" i="1">
                                                  <a:solidFill>
                                                    <a:schemeClr val="bg1"/>
                                                  </a:solidFill>
                                                  <a:latin typeface="Cambria Math" panose="02040503050406030204" pitchFamily="18" charset="0"/>
                                                  <a:ea typeface="Calibri" panose="020F0502020204030204" pitchFamily="34" charset="0"/>
                                                </a:rPr>
                                              </m:ctrlPr>
                                            </m:sSubSupPr>
                                            <m:e>
                                              <m:r>
                                                <a:rPr lang="en-CA" sz="2800" i="1">
                                                  <a:solidFill>
                                                    <a:schemeClr val="bg1"/>
                                                  </a:solidFill>
                                                  <a:latin typeface="Cambria Math" panose="02040503050406030204" pitchFamily="18" charset="0"/>
                                                  <a:ea typeface="Calibri" panose="020F0502020204030204" pitchFamily="34" charset="0"/>
                                                </a:rPr>
                                                <m:t>𝑥</m:t>
                                              </m:r>
                                            </m:e>
                                            <m:sub>
                                              <m:r>
                                                <a:rPr lang="en-CA" sz="2800" i="1">
                                                  <a:solidFill>
                                                    <a:schemeClr val="bg1"/>
                                                  </a:solidFill>
                                                  <a:latin typeface="Cambria Math" panose="02040503050406030204" pitchFamily="18" charset="0"/>
                                                  <a:ea typeface="Calibri" panose="020F0502020204030204" pitchFamily="34" charset="0"/>
                                                </a:rPr>
                                                <m:t>𝑖</m:t>
                                              </m:r>
                                            </m:sub>
                                            <m:sup>
                                              <m:r>
                                                <a:rPr lang="en-CA" sz="2800" i="1">
                                                  <a:solidFill>
                                                    <a:schemeClr val="bg1"/>
                                                  </a:solidFill>
                                                  <a:latin typeface="Cambria Math" panose="02040503050406030204" pitchFamily="18" charset="0"/>
                                                  <a:ea typeface="Calibri" panose="020F0502020204030204" pitchFamily="34" charset="0"/>
                                                </a:rPr>
                                                <m:t>2</m:t>
                                              </m:r>
                                            </m:sup>
                                          </m:sSubSup>
                                        </m:e>
                                      </m:nary>
                                    </m:e>
                                  </m:rad>
                                  <m:rad>
                                    <m:radPr>
                                      <m:degHide m:val="on"/>
                                      <m:ctrlPr>
                                        <a:rPr lang="en-CA" sz="2800" i="1">
                                          <a:solidFill>
                                            <a:schemeClr val="bg1"/>
                                          </a:solidFill>
                                          <a:latin typeface="Cambria Math" panose="02040503050406030204" pitchFamily="18" charset="0"/>
                                          <a:ea typeface="Calibri" panose="020F0502020204030204" pitchFamily="34" charset="0"/>
                                        </a:rPr>
                                      </m:ctrlPr>
                                    </m:radPr>
                                    <m:deg/>
                                    <m:e>
                                      <m:nary>
                                        <m:naryPr>
                                          <m:chr m:val="∑"/>
                                          <m:limLoc m:val="undOvr"/>
                                          <m:ctrlPr>
                                            <a:rPr lang="en-CA" sz="2800" i="1">
                                              <a:solidFill>
                                                <a:schemeClr val="bg1"/>
                                              </a:solidFill>
                                              <a:latin typeface="Cambria Math" panose="02040503050406030204" pitchFamily="18" charset="0"/>
                                              <a:ea typeface="Calibri" panose="020F0502020204030204" pitchFamily="34" charset="0"/>
                                            </a:rPr>
                                          </m:ctrlPr>
                                        </m:naryPr>
                                        <m:sub>
                                          <m:r>
                                            <a:rPr lang="en-CA" sz="2800" i="1">
                                              <a:solidFill>
                                                <a:schemeClr val="bg1"/>
                                              </a:solidFill>
                                              <a:latin typeface="Cambria Math" panose="02040503050406030204" pitchFamily="18" charset="0"/>
                                              <a:ea typeface="Calibri" panose="020F0502020204030204" pitchFamily="34" charset="0"/>
                                            </a:rPr>
                                            <m:t>𝑖</m:t>
                                          </m:r>
                                          <m:r>
                                            <a:rPr lang="en-CA" sz="2800" i="1">
                                              <a:solidFill>
                                                <a:schemeClr val="bg1"/>
                                              </a:solidFill>
                                              <a:latin typeface="Cambria Math" panose="02040503050406030204" pitchFamily="18" charset="0"/>
                                              <a:ea typeface="Calibri" panose="020F0502020204030204" pitchFamily="34" charset="0"/>
                                            </a:rPr>
                                            <m:t>=1</m:t>
                                          </m:r>
                                        </m:sub>
                                        <m:sup>
                                          <m:r>
                                            <a:rPr lang="en-CA" sz="2800" i="1">
                                              <a:solidFill>
                                                <a:schemeClr val="bg1"/>
                                              </a:solidFill>
                                              <a:latin typeface="Cambria Math" panose="02040503050406030204" pitchFamily="18" charset="0"/>
                                              <a:ea typeface="Calibri" panose="020F0502020204030204" pitchFamily="34" charset="0"/>
                                            </a:rPr>
                                            <m:t>𝑛</m:t>
                                          </m:r>
                                        </m:sup>
                                        <m:e>
                                          <m:sSubSup>
                                            <m:sSubSupPr>
                                              <m:ctrlPr>
                                                <a:rPr lang="en-CA" sz="2800" i="1">
                                                  <a:solidFill>
                                                    <a:schemeClr val="bg1"/>
                                                  </a:solidFill>
                                                  <a:latin typeface="Cambria Math" panose="02040503050406030204" pitchFamily="18" charset="0"/>
                                                  <a:ea typeface="Calibri" panose="020F0502020204030204" pitchFamily="34" charset="0"/>
                                                </a:rPr>
                                              </m:ctrlPr>
                                            </m:sSubSupPr>
                                            <m:e>
                                              <m:r>
                                                <a:rPr lang="en-CA" sz="2800" i="1">
                                                  <a:solidFill>
                                                    <a:schemeClr val="bg1"/>
                                                  </a:solidFill>
                                                  <a:latin typeface="Cambria Math" panose="02040503050406030204" pitchFamily="18" charset="0"/>
                                                  <a:ea typeface="Calibri" panose="020F0502020204030204" pitchFamily="34" charset="0"/>
                                                </a:rPr>
                                                <m:t>𝑦</m:t>
                                              </m:r>
                                            </m:e>
                                            <m:sub>
                                              <m:r>
                                                <a:rPr lang="en-CA" sz="2800" i="1">
                                                  <a:solidFill>
                                                    <a:schemeClr val="bg1"/>
                                                  </a:solidFill>
                                                  <a:latin typeface="Cambria Math" panose="02040503050406030204" pitchFamily="18" charset="0"/>
                                                  <a:ea typeface="Calibri" panose="020F0502020204030204" pitchFamily="34" charset="0"/>
                                                </a:rPr>
                                                <m:t>𝑖</m:t>
                                              </m:r>
                                            </m:sub>
                                            <m:sup>
                                              <m:r>
                                                <a:rPr lang="en-CA" sz="2800" i="1">
                                                  <a:solidFill>
                                                    <a:schemeClr val="bg1"/>
                                                  </a:solidFill>
                                                  <a:latin typeface="Cambria Math" panose="02040503050406030204" pitchFamily="18" charset="0"/>
                                                  <a:ea typeface="Calibri" panose="020F0502020204030204" pitchFamily="34" charset="0"/>
                                                </a:rPr>
                                                <m:t>2</m:t>
                                              </m:r>
                                            </m:sup>
                                          </m:sSubSup>
                                        </m:e>
                                      </m:nary>
                                    </m:e>
                                  </m:rad>
                                </m:den>
                              </m:f>
                            </m:e>
                          </m:d>
                        </m:e>
                        <m:sup>
                          <m:r>
                            <a:rPr lang="en-CA" sz="2800" b="0" i="1" smtClean="0">
                              <a:solidFill>
                                <a:schemeClr val="bg1"/>
                              </a:solidFill>
                              <a:effectLst/>
                              <a:latin typeface="Cambria Math" panose="02040503050406030204" pitchFamily="18" charset="0"/>
                            </a:rPr>
                            <m:t>3</m:t>
                          </m:r>
                        </m:sup>
                      </m:sSup>
                    </m:oMath>
                  </m:oMathPara>
                </a14:m>
                <a:endParaRPr lang="en-CA" sz="2800" dirty="0">
                  <a:solidFill>
                    <a:schemeClr val="bg1"/>
                  </a:solidFill>
                  <a:effectLst/>
                  <a:latin typeface="Times New Roman" panose="02020603050405020304" pitchFamily="18" charset="0"/>
                  <a:ea typeface="Calibri" panose="020F0502020204030204" pitchFamily="34" charset="0"/>
                </a:endParaRPr>
              </a:p>
              <a:p>
                <a:endParaRPr lang="en-CA" sz="2800" dirty="0">
                  <a:solidFill>
                    <a:schemeClr val="bg1"/>
                  </a:solidFill>
                  <a:latin typeface="Times New Roman" panose="02020603050405020304" pitchFamily="18" charset="0"/>
                  <a:ea typeface="Calibri" panose="020F0502020204030204" pitchFamily="34" charset="0"/>
                </a:endParaRPr>
              </a:p>
              <a:p>
                <a:endParaRPr lang="en-CA" sz="2800" dirty="0">
                  <a:solidFill>
                    <a:schemeClr val="bg1"/>
                  </a:solidFill>
                  <a:latin typeface="Times New Roman" panose="02020603050405020304" pitchFamily="18" charset="0"/>
                  <a:ea typeface="Calibri" panose="020F0502020204030204" pitchFamily="34" charset="0"/>
                </a:endParaRPr>
              </a:p>
              <a:p>
                <a:pPr/>
                <a14:m>
                  <m:oMathPara xmlns:m="http://schemas.openxmlformats.org/officeDocument/2006/math">
                    <m:oMathParaPr>
                      <m:jc m:val="centerGroup"/>
                    </m:oMathParaPr>
                    <m:oMath xmlns:m="http://schemas.openxmlformats.org/officeDocument/2006/math">
                      <m:sSub>
                        <m:sSubPr>
                          <m:ctrlPr>
                            <a:rPr lang="en-CA" sz="2800" i="1" smtClean="0">
                              <a:solidFill>
                                <a:schemeClr val="bg1"/>
                              </a:solidFill>
                              <a:effectLst/>
                              <a:latin typeface="Cambria Math" panose="02040503050406030204" pitchFamily="18" charset="0"/>
                              <a:ea typeface="Calibri" panose="020F0502020204030204" pitchFamily="34" charset="0"/>
                            </a:rPr>
                          </m:ctrlPr>
                        </m:sSubPr>
                        <m:e>
                          <m:r>
                            <a:rPr lang="en-CA" sz="2800" i="1">
                              <a:solidFill>
                                <a:schemeClr val="bg1"/>
                              </a:solidFill>
                              <a:effectLst/>
                              <a:latin typeface="Cambria Math" panose="02040503050406030204" pitchFamily="18" charset="0"/>
                              <a:ea typeface="Calibri" panose="020F0502020204030204" pitchFamily="34" charset="0"/>
                            </a:rPr>
                            <m:t>𝑐</m:t>
                          </m:r>
                        </m:e>
                        <m:sub>
                          <m:r>
                            <a:rPr lang="en-CA" sz="2800" i="1">
                              <a:solidFill>
                                <a:schemeClr val="bg1"/>
                              </a:solidFill>
                              <a:effectLst/>
                              <a:latin typeface="Cambria Math" panose="02040503050406030204" pitchFamily="18" charset="0"/>
                              <a:ea typeface="Calibri" panose="020F0502020204030204" pitchFamily="34" charset="0"/>
                            </a:rPr>
                            <m:t>𝑗</m:t>
                          </m:r>
                        </m:sub>
                      </m:sSub>
                      <m:r>
                        <a:rPr lang="en-CA" sz="2800" i="1">
                          <a:solidFill>
                            <a:schemeClr val="bg1"/>
                          </a:solidFill>
                          <a:effectLst/>
                          <a:latin typeface="Cambria Math" panose="02040503050406030204" pitchFamily="18" charset="0"/>
                          <a:ea typeface="Calibri" panose="020F0502020204030204" pitchFamily="34" charset="0"/>
                        </a:rPr>
                        <m:t>=</m:t>
                      </m:r>
                      <m:nary>
                        <m:naryPr>
                          <m:chr m:val="∑"/>
                          <m:limLoc m:val="undOvr"/>
                          <m:ctrlPr>
                            <a:rPr lang="en-CA" sz="2800" i="1">
                              <a:solidFill>
                                <a:schemeClr val="bg1"/>
                              </a:solidFill>
                              <a:effectLst/>
                              <a:latin typeface="Cambria Math" panose="02040503050406030204" pitchFamily="18" charset="0"/>
                              <a:ea typeface="Calibri" panose="020F0502020204030204" pitchFamily="34" charset="0"/>
                            </a:rPr>
                          </m:ctrlPr>
                        </m:naryPr>
                        <m:sub>
                          <m:r>
                            <a:rPr lang="en-CA" sz="2800" i="1">
                              <a:solidFill>
                                <a:schemeClr val="bg1"/>
                              </a:solidFill>
                              <a:effectLst/>
                              <a:latin typeface="Cambria Math" panose="02040503050406030204" pitchFamily="18" charset="0"/>
                              <a:ea typeface="Calibri" panose="020F0502020204030204" pitchFamily="34" charset="0"/>
                            </a:rPr>
                            <m:t>𝑖</m:t>
                          </m:r>
                          <m:r>
                            <a:rPr lang="en-CA" sz="2800" i="1">
                              <a:solidFill>
                                <a:schemeClr val="bg1"/>
                              </a:solidFill>
                              <a:effectLst/>
                              <a:latin typeface="Cambria Math" panose="02040503050406030204" pitchFamily="18" charset="0"/>
                              <a:ea typeface="Calibri" panose="020F0502020204030204" pitchFamily="34" charset="0"/>
                            </a:rPr>
                            <m:t>=1</m:t>
                          </m:r>
                        </m:sub>
                        <m:sup>
                          <m:r>
                            <a:rPr lang="en-CA" sz="2800" i="1">
                              <a:solidFill>
                                <a:schemeClr val="bg1"/>
                              </a:solidFill>
                              <a:effectLst/>
                              <a:latin typeface="Cambria Math" panose="02040503050406030204" pitchFamily="18" charset="0"/>
                              <a:ea typeface="Calibri" panose="020F0502020204030204" pitchFamily="34" charset="0"/>
                            </a:rPr>
                            <m:t>𝑚</m:t>
                          </m:r>
                        </m:sup>
                        <m:e>
                          <m:sSub>
                            <m:sSubPr>
                              <m:ctrlPr>
                                <a:rPr lang="en-CA" sz="2800" i="1">
                                  <a:solidFill>
                                    <a:schemeClr val="bg1"/>
                                  </a:solidFill>
                                  <a:effectLst/>
                                  <a:latin typeface="Cambria Math" panose="02040503050406030204" pitchFamily="18" charset="0"/>
                                  <a:ea typeface="Calibri" panose="020F0502020204030204" pitchFamily="34" charset="0"/>
                                </a:rPr>
                              </m:ctrlPr>
                            </m:sSubPr>
                            <m:e>
                              <m:r>
                                <a:rPr lang="en-CA" sz="2800" i="1">
                                  <a:solidFill>
                                    <a:schemeClr val="bg1"/>
                                  </a:solidFill>
                                  <a:effectLst/>
                                  <a:latin typeface="Cambria Math" panose="02040503050406030204" pitchFamily="18" charset="0"/>
                                  <a:ea typeface="Calibri" panose="020F0502020204030204" pitchFamily="34" charset="0"/>
                                </a:rPr>
                                <m:t>𝑎</m:t>
                              </m:r>
                            </m:e>
                            <m:sub>
                              <m:r>
                                <a:rPr lang="en-CA" sz="2800" i="1">
                                  <a:solidFill>
                                    <a:schemeClr val="bg1"/>
                                  </a:solidFill>
                                  <a:effectLst/>
                                  <a:latin typeface="Cambria Math" panose="02040503050406030204" pitchFamily="18" charset="0"/>
                                  <a:ea typeface="Calibri" panose="020F0502020204030204" pitchFamily="34" charset="0"/>
                                </a:rPr>
                                <m:t>𝑖</m:t>
                              </m:r>
                            </m:sub>
                          </m:sSub>
                          <m:r>
                            <a:rPr lang="en-CA" sz="2800" i="1">
                              <a:solidFill>
                                <a:schemeClr val="bg1"/>
                              </a:solidFill>
                              <a:effectLst/>
                              <a:latin typeface="Cambria Math" panose="02040503050406030204" pitchFamily="18" charset="0"/>
                              <a:ea typeface="Calibri" panose="020F0502020204030204" pitchFamily="34" charset="0"/>
                            </a:rPr>
                            <m:t>×</m:t>
                          </m:r>
                          <m:sSub>
                            <m:sSubPr>
                              <m:ctrlPr>
                                <a:rPr lang="en-CA" sz="2800" i="1">
                                  <a:solidFill>
                                    <a:schemeClr val="bg1"/>
                                  </a:solidFill>
                                  <a:effectLst/>
                                  <a:latin typeface="Cambria Math" panose="02040503050406030204" pitchFamily="18" charset="0"/>
                                  <a:ea typeface="Calibri" panose="020F0502020204030204" pitchFamily="34" charset="0"/>
                                </a:rPr>
                              </m:ctrlPr>
                            </m:sSubPr>
                            <m:e>
                              <m:r>
                                <m:rPr>
                                  <m:sty m:val="p"/>
                                </m:rPr>
                                <a:rPr lang="en-CA" sz="2800">
                                  <a:solidFill>
                                    <a:schemeClr val="bg1"/>
                                  </a:solidFill>
                                  <a:effectLst/>
                                  <a:latin typeface="Cambria Math" panose="02040503050406030204" pitchFamily="18" charset="0"/>
                                  <a:ea typeface="Calibri" panose="020F0502020204030204" pitchFamily="34" charset="0"/>
                                </a:rPr>
                                <m:t>M</m:t>
                              </m:r>
                            </m:e>
                            <m:sub>
                              <m:r>
                                <a:rPr lang="en-CA" sz="2800" i="1">
                                  <a:solidFill>
                                    <a:schemeClr val="bg1"/>
                                  </a:solidFill>
                                  <a:effectLst/>
                                  <a:latin typeface="Cambria Math" panose="02040503050406030204" pitchFamily="18" charset="0"/>
                                  <a:ea typeface="Calibri" panose="020F0502020204030204" pitchFamily="34" charset="0"/>
                                </a:rPr>
                                <m:t>𝑖𝑗</m:t>
                              </m:r>
                            </m:sub>
                          </m:sSub>
                        </m:e>
                      </m:nary>
                    </m:oMath>
                  </m:oMathPara>
                </a14:m>
                <a:endParaRPr lang="en-CA" sz="2800" dirty="0">
                  <a:solidFill>
                    <a:schemeClr val="bg1"/>
                  </a:solidFill>
                  <a:effectLst/>
                  <a:latin typeface="Times New Roman" panose="02020603050405020304" pitchFamily="18" charset="0"/>
                  <a:ea typeface="Calibri" panose="020F0502020204030204" pitchFamily="34" charset="0"/>
                </a:endParaRPr>
              </a:p>
              <a:p>
                <a:endParaRPr lang="en-CA" sz="2800" dirty="0">
                  <a:solidFill>
                    <a:schemeClr val="bg1"/>
                  </a:solidFill>
                  <a:effectLst/>
                  <a:latin typeface="Times New Roman" panose="02020603050405020304" pitchFamily="18" charset="0"/>
                  <a:ea typeface="Calibri" panose="020F0502020204030204" pitchFamily="34" charset="0"/>
                </a:endParaRPr>
              </a:p>
              <a:p>
                <a:endParaRPr lang="en-CA" sz="2800" dirty="0">
                  <a:solidFill>
                    <a:schemeClr val="bg1"/>
                  </a:solidFill>
                </a:endParaRPr>
              </a:p>
            </p:txBody>
          </p:sp>
        </mc:Choice>
        <mc:Fallback xmlns="">
          <p:sp>
            <p:nvSpPr>
              <p:cNvPr id="3" name="TextBox 2">
                <a:extLst>
                  <a:ext uri="{FF2B5EF4-FFF2-40B4-BE49-F238E27FC236}">
                    <a16:creationId xmlns:a16="http://schemas.microsoft.com/office/drawing/2014/main" id="{DC4D2CAE-ADCB-0846-7BB9-7A7B5B5D6C90}"/>
                  </a:ext>
                </a:extLst>
              </p:cNvPr>
              <p:cNvSpPr txBox="1">
                <a:spLocks noRot="1" noChangeAspect="1" noMove="1" noResize="1" noEditPoints="1" noAdjustHandles="1" noChangeArrowheads="1" noChangeShapeType="1" noTextEdit="1"/>
              </p:cNvSpPr>
              <p:nvPr/>
            </p:nvSpPr>
            <p:spPr>
              <a:xfrm>
                <a:off x="132079" y="1690688"/>
                <a:ext cx="4888389" cy="4895251"/>
              </a:xfrm>
              <a:prstGeom prst="rect">
                <a:avLst/>
              </a:prstGeom>
              <a:blipFill>
                <a:blip r:embed="rId3"/>
                <a:stretch>
                  <a:fillRect/>
                </a:stretch>
              </a:blipFill>
            </p:spPr>
            <p:txBody>
              <a:bodyPr/>
              <a:lstStyle/>
              <a:p>
                <a:r>
                  <a:rPr lang="en-CA">
                    <a:noFill/>
                  </a:rPr>
                  <a:t> </a:t>
                </a:r>
              </a:p>
            </p:txBody>
          </p:sp>
        </mc:Fallback>
      </mc:AlternateContent>
    </p:spTree>
    <p:extLst>
      <p:ext uri="{BB962C8B-B14F-4D97-AF65-F5344CB8AC3E}">
        <p14:creationId xmlns:p14="http://schemas.microsoft.com/office/powerpoint/2010/main" val="39967954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82E80-0D17-D1E6-A9AD-70B974F5BA8C}"/>
              </a:ext>
            </a:extLst>
          </p:cNvPr>
          <p:cNvSpPr>
            <a:spLocks noGrp="1"/>
          </p:cNvSpPr>
          <p:nvPr>
            <p:ph type="title"/>
          </p:nvPr>
        </p:nvSpPr>
        <p:spPr/>
        <p:txBody>
          <a:bodyPr/>
          <a:lstStyle/>
          <a:p>
            <a:r>
              <a:rPr lang="en-CA" dirty="0">
                <a:solidFill>
                  <a:schemeClr val="bg1"/>
                </a:solidFill>
              </a:rPr>
              <a:t>Retrieval in ATHENA - modifications</a:t>
            </a:r>
          </a:p>
        </p:txBody>
      </p:sp>
      <p:sp>
        <p:nvSpPr>
          <p:cNvPr id="3" name="Content Placeholder 2">
            <a:extLst>
              <a:ext uri="{FF2B5EF4-FFF2-40B4-BE49-F238E27FC236}">
                <a16:creationId xmlns:a16="http://schemas.microsoft.com/office/drawing/2014/main" id="{4AA50FA6-2538-9476-CE2B-73987EF9A342}"/>
              </a:ext>
            </a:extLst>
          </p:cNvPr>
          <p:cNvSpPr>
            <a:spLocks noGrp="1"/>
          </p:cNvSpPr>
          <p:nvPr>
            <p:ph idx="1"/>
          </p:nvPr>
        </p:nvSpPr>
        <p:spPr/>
        <p:txBody>
          <a:bodyPr>
            <a:normAutofit/>
          </a:bodyPr>
          <a:lstStyle/>
          <a:p>
            <a:pPr marL="0" indent="0">
              <a:buNone/>
            </a:pPr>
            <a:r>
              <a:rPr lang="en-CA" dirty="0">
                <a:solidFill>
                  <a:schemeClr val="bg1"/>
                </a:solidFill>
              </a:rPr>
              <a:t>Semantic and phonological features of test cues differentially weighted depending on recognition task</a:t>
            </a:r>
          </a:p>
          <a:p>
            <a:pPr marL="0" indent="0">
              <a:buNone/>
            </a:pPr>
            <a:endParaRPr lang="en-CA" dirty="0">
              <a:solidFill>
                <a:schemeClr val="bg1"/>
              </a:solidFill>
            </a:endParaRPr>
          </a:p>
          <a:p>
            <a:pPr marL="0" indent="0">
              <a:buNone/>
            </a:pPr>
            <a:r>
              <a:rPr lang="en-CA" dirty="0">
                <a:solidFill>
                  <a:schemeClr val="bg1"/>
                </a:solidFill>
              </a:rPr>
              <a:t>Semantic features more heavily weighted in standard recognition</a:t>
            </a:r>
          </a:p>
          <a:p>
            <a:pPr marL="0" indent="0">
              <a:buNone/>
            </a:pPr>
            <a:endParaRPr lang="en-CA" dirty="0">
              <a:solidFill>
                <a:schemeClr val="bg1"/>
              </a:solidFill>
            </a:endParaRPr>
          </a:p>
          <a:p>
            <a:pPr marL="0" indent="0">
              <a:buNone/>
            </a:pPr>
            <a:r>
              <a:rPr lang="en-CA" dirty="0">
                <a:solidFill>
                  <a:schemeClr val="bg1"/>
                </a:solidFill>
              </a:rPr>
              <a:t>Phonological features more heavily weighted in rhyme recognition</a:t>
            </a:r>
          </a:p>
          <a:p>
            <a:pPr marL="0" indent="0">
              <a:buNone/>
            </a:pPr>
            <a:endParaRPr lang="en-CA" dirty="0">
              <a:solidFill>
                <a:schemeClr val="bg1"/>
              </a:solidFill>
            </a:endParaRPr>
          </a:p>
          <a:p>
            <a:pPr marL="0" indent="0">
              <a:buNone/>
            </a:pPr>
            <a:r>
              <a:rPr lang="en-CA" dirty="0">
                <a:solidFill>
                  <a:schemeClr val="bg1"/>
                </a:solidFill>
              </a:rPr>
              <a:t>Ignored / unattended features set to zero</a:t>
            </a:r>
          </a:p>
        </p:txBody>
      </p:sp>
    </p:spTree>
    <p:extLst>
      <p:ext uri="{BB962C8B-B14F-4D97-AF65-F5344CB8AC3E}">
        <p14:creationId xmlns:p14="http://schemas.microsoft.com/office/powerpoint/2010/main" val="14672470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E59DB-8FE9-6A91-BCBA-117139135F33}"/>
              </a:ext>
            </a:extLst>
          </p:cNvPr>
          <p:cNvSpPr>
            <a:spLocks noGrp="1"/>
          </p:cNvSpPr>
          <p:nvPr>
            <p:ph type="title"/>
          </p:nvPr>
        </p:nvSpPr>
        <p:spPr/>
        <p:txBody>
          <a:bodyPr/>
          <a:lstStyle/>
          <a:p>
            <a:r>
              <a:rPr lang="en-CA" dirty="0">
                <a:solidFill>
                  <a:schemeClr val="bg1"/>
                </a:solidFill>
              </a:rPr>
              <a:t>Model simulations</a:t>
            </a:r>
          </a:p>
        </p:txBody>
      </p:sp>
      <p:sp>
        <p:nvSpPr>
          <p:cNvPr id="3" name="Content Placeholder 2">
            <a:extLst>
              <a:ext uri="{FF2B5EF4-FFF2-40B4-BE49-F238E27FC236}">
                <a16:creationId xmlns:a16="http://schemas.microsoft.com/office/drawing/2014/main" id="{105F0CD3-157E-2EF6-F915-6A34D995A1D4}"/>
              </a:ext>
            </a:extLst>
          </p:cNvPr>
          <p:cNvSpPr>
            <a:spLocks noGrp="1"/>
          </p:cNvSpPr>
          <p:nvPr>
            <p:ph idx="1"/>
          </p:nvPr>
        </p:nvSpPr>
        <p:spPr/>
        <p:txBody>
          <a:bodyPr>
            <a:normAutofit/>
          </a:bodyPr>
          <a:lstStyle/>
          <a:p>
            <a:pPr marL="514350" indent="-514350">
              <a:buFont typeface="+mj-lt"/>
              <a:buAutoNum type="arabicPeriod"/>
            </a:pPr>
            <a:r>
              <a:rPr lang="en-CA" sz="3200" dirty="0">
                <a:solidFill>
                  <a:schemeClr val="bg1"/>
                </a:solidFill>
              </a:rPr>
              <a:t>Generate vector representations of each target word and encoding prompt </a:t>
            </a:r>
          </a:p>
          <a:p>
            <a:pPr marL="514350" indent="-514350">
              <a:buFont typeface="+mj-lt"/>
              <a:buAutoNum type="arabicPeriod"/>
            </a:pPr>
            <a:r>
              <a:rPr lang="en-CA" sz="3200" dirty="0">
                <a:solidFill>
                  <a:schemeClr val="bg1"/>
                </a:solidFill>
              </a:rPr>
              <a:t>Store target words, weighted by the encoding prompt based on vector similarity, to a memory matrix </a:t>
            </a:r>
          </a:p>
          <a:p>
            <a:pPr marL="514350" indent="-514350">
              <a:buFont typeface="+mj-lt"/>
              <a:buAutoNum type="arabicPeriod"/>
            </a:pPr>
            <a:r>
              <a:rPr lang="en-CA" sz="3200" dirty="0">
                <a:solidFill>
                  <a:schemeClr val="bg1"/>
                </a:solidFill>
              </a:rPr>
              <a:t>Present each target word as a cue and retrieve an echo</a:t>
            </a:r>
          </a:p>
          <a:p>
            <a:pPr marL="514350" indent="-514350">
              <a:buFont typeface="+mj-lt"/>
              <a:buAutoNum type="arabicPeriod"/>
            </a:pPr>
            <a:r>
              <a:rPr lang="en-CA" sz="3200" dirty="0">
                <a:solidFill>
                  <a:schemeClr val="bg1"/>
                </a:solidFill>
              </a:rPr>
              <a:t>If the echo is sufficiently similar to the cue, endorse the item as having been studied</a:t>
            </a:r>
          </a:p>
        </p:txBody>
      </p:sp>
    </p:spTree>
    <p:extLst>
      <p:ext uri="{BB962C8B-B14F-4D97-AF65-F5344CB8AC3E}">
        <p14:creationId xmlns:p14="http://schemas.microsoft.com/office/powerpoint/2010/main" val="13321793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6555F-2C7E-64FF-48F1-3EDE2C2F0950}"/>
              </a:ext>
            </a:extLst>
          </p:cNvPr>
          <p:cNvSpPr>
            <a:spLocks noGrp="1"/>
          </p:cNvSpPr>
          <p:nvPr>
            <p:ph type="title"/>
          </p:nvPr>
        </p:nvSpPr>
        <p:spPr/>
        <p:txBody>
          <a:bodyPr/>
          <a:lstStyle/>
          <a:p>
            <a:r>
              <a:rPr lang="en-CA" dirty="0">
                <a:solidFill>
                  <a:schemeClr val="bg1"/>
                </a:solidFill>
              </a:rPr>
              <a:t>Empirical results (for reference)</a:t>
            </a:r>
          </a:p>
        </p:txBody>
      </p:sp>
      <p:pic>
        <p:nvPicPr>
          <p:cNvPr id="13" name="Content Placeholder 12" descr="A screenshot of a graph&#10;&#10;Description automatically generated">
            <a:extLst>
              <a:ext uri="{FF2B5EF4-FFF2-40B4-BE49-F238E27FC236}">
                <a16:creationId xmlns:a16="http://schemas.microsoft.com/office/drawing/2014/main" id="{08F4EDB3-6F93-287F-57D1-B681E69F45F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2014883"/>
            <a:ext cx="10515600" cy="3972821"/>
          </a:xfrm>
        </p:spPr>
      </p:pic>
    </p:spTree>
    <p:extLst>
      <p:ext uri="{BB962C8B-B14F-4D97-AF65-F5344CB8AC3E}">
        <p14:creationId xmlns:p14="http://schemas.microsoft.com/office/powerpoint/2010/main" val="19816634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9BDDD-C643-6A15-2D9F-EB9F2915291D}"/>
              </a:ext>
            </a:extLst>
          </p:cNvPr>
          <p:cNvSpPr>
            <a:spLocks noGrp="1"/>
          </p:cNvSpPr>
          <p:nvPr>
            <p:ph type="title"/>
          </p:nvPr>
        </p:nvSpPr>
        <p:spPr/>
        <p:txBody>
          <a:bodyPr/>
          <a:lstStyle/>
          <a:p>
            <a:r>
              <a:rPr lang="en-CA" dirty="0">
                <a:solidFill>
                  <a:schemeClr val="bg1"/>
                </a:solidFill>
              </a:rPr>
              <a:t>Simulation results</a:t>
            </a:r>
          </a:p>
        </p:txBody>
      </p:sp>
      <p:pic>
        <p:nvPicPr>
          <p:cNvPr id="13" name="Content Placeholder 12" descr="A screenshot of a graph&#10;&#10;Description automatically generated">
            <a:extLst>
              <a:ext uri="{FF2B5EF4-FFF2-40B4-BE49-F238E27FC236}">
                <a16:creationId xmlns:a16="http://schemas.microsoft.com/office/drawing/2014/main" id="{63BEAA63-4D12-7F1E-F7ED-ABAFE2F5CAC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0" y="2014883"/>
            <a:ext cx="10515600" cy="3972821"/>
          </a:xfrm>
        </p:spPr>
      </p:pic>
    </p:spTree>
    <p:extLst>
      <p:ext uri="{BB962C8B-B14F-4D97-AF65-F5344CB8AC3E}">
        <p14:creationId xmlns:p14="http://schemas.microsoft.com/office/powerpoint/2010/main" val="5260059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DBB6F-A8CC-EF50-3613-F31ACD3D9DDA}"/>
              </a:ext>
            </a:extLst>
          </p:cNvPr>
          <p:cNvSpPr>
            <a:spLocks noGrp="1"/>
          </p:cNvSpPr>
          <p:nvPr>
            <p:ph type="title"/>
          </p:nvPr>
        </p:nvSpPr>
        <p:spPr/>
        <p:txBody>
          <a:bodyPr/>
          <a:lstStyle/>
          <a:p>
            <a:r>
              <a:rPr lang="en-CA" dirty="0">
                <a:solidFill>
                  <a:schemeClr val="bg1"/>
                </a:solidFill>
              </a:rPr>
              <a:t>Insights</a:t>
            </a:r>
          </a:p>
        </p:txBody>
      </p:sp>
      <p:sp>
        <p:nvSpPr>
          <p:cNvPr id="3" name="Content Placeholder 2">
            <a:extLst>
              <a:ext uri="{FF2B5EF4-FFF2-40B4-BE49-F238E27FC236}">
                <a16:creationId xmlns:a16="http://schemas.microsoft.com/office/drawing/2014/main" id="{5E8FEE83-5193-375E-6A8F-CF60C6E01793}"/>
              </a:ext>
            </a:extLst>
          </p:cNvPr>
          <p:cNvSpPr>
            <a:spLocks noGrp="1"/>
          </p:cNvSpPr>
          <p:nvPr>
            <p:ph idx="1"/>
          </p:nvPr>
        </p:nvSpPr>
        <p:spPr/>
        <p:txBody>
          <a:bodyPr>
            <a:normAutofit/>
          </a:bodyPr>
          <a:lstStyle/>
          <a:p>
            <a:pPr marL="0" indent="0">
              <a:buNone/>
            </a:pPr>
            <a:r>
              <a:rPr lang="en-CA" sz="3200" dirty="0">
                <a:solidFill>
                  <a:schemeClr val="bg1"/>
                </a:solidFill>
              </a:rPr>
              <a:t>Explanations of encoding / retrieval interactions are generally along the lines of “performance is improved because processing at encoding was appropriate for retrieval”</a:t>
            </a:r>
          </a:p>
          <a:p>
            <a:pPr marL="0" indent="0">
              <a:buNone/>
            </a:pPr>
            <a:endParaRPr lang="en-CA" sz="3200" dirty="0">
              <a:solidFill>
                <a:schemeClr val="bg1"/>
              </a:solidFill>
            </a:endParaRPr>
          </a:p>
          <a:p>
            <a:pPr marL="0" indent="0">
              <a:buNone/>
            </a:pPr>
            <a:r>
              <a:rPr lang="en-CA" sz="3200" dirty="0">
                <a:solidFill>
                  <a:schemeClr val="bg1"/>
                </a:solidFill>
              </a:rPr>
              <a:t>This is vague at best, and arguably circular</a:t>
            </a:r>
          </a:p>
          <a:p>
            <a:pPr marL="0" indent="0">
              <a:buNone/>
            </a:pPr>
            <a:endParaRPr lang="en-CA" sz="3200" dirty="0">
              <a:solidFill>
                <a:schemeClr val="bg1"/>
              </a:solidFill>
            </a:endParaRPr>
          </a:p>
          <a:p>
            <a:pPr marL="0" indent="0">
              <a:buNone/>
            </a:pPr>
            <a:r>
              <a:rPr lang="en-CA" sz="3200" dirty="0">
                <a:solidFill>
                  <a:schemeClr val="bg1"/>
                </a:solidFill>
              </a:rPr>
              <a:t>Examining the problem in a computational model forces a clear articulation of cognitive processes</a:t>
            </a:r>
          </a:p>
        </p:txBody>
      </p:sp>
    </p:spTree>
    <p:extLst>
      <p:ext uri="{BB962C8B-B14F-4D97-AF65-F5344CB8AC3E}">
        <p14:creationId xmlns:p14="http://schemas.microsoft.com/office/powerpoint/2010/main" val="1626028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721B3-DEE4-3C1E-C565-E9E4EAF9AB1C}"/>
              </a:ext>
            </a:extLst>
          </p:cNvPr>
          <p:cNvSpPr>
            <a:spLocks noGrp="1"/>
          </p:cNvSpPr>
          <p:nvPr>
            <p:ph type="title"/>
          </p:nvPr>
        </p:nvSpPr>
        <p:spPr/>
        <p:txBody>
          <a:bodyPr/>
          <a:lstStyle/>
          <a:p>
            <a:r>
              <a:rPr lang="en-CA" dirty="0">
                <a:solidFill>
                  <a:schemeClr val="bg1"/>
                </a:solidFill>
              </a:rPr>
              <a:t>The importance of models</a:t>
            </a:r>
          </a:p>
        </p:txBody>
      </p:sp>
      <p:sp>
        <p:nvSpPr>
          <p:cNvPr id="4" name="Content Placeholder 3">
            <a:extLst>
              <a:ext uri="{FF2B5EF4-FFF2-40B4-BE49-F238E27FC236}">
                <a16:creationId xmlns:a16="http://schemas.microsoft.com/office/drawing/2014/main" id="{480E821F-AEC1-1A95-7CD9-2815F990C4C4}"/>
              </a:ext>
            </a:extLst>
          </p:cNvPr>
          <p:cNvSpPr>
            <a:spLocks noGrp="1"/>
          </p:cNvSpPr>
          <p:nvPr>
            <p:ph idx="1"/>
          </p:nvPr>
        </p:nvSpPr>
        <p:spPr/>
        <p:txBody>
          <a:bodyPr>
            <a:noAutofit/>
          </a:bodyPr>
          <a:lstStyle/>
          <a:p>
            <a:pPr marL="0" indent="0">
              <a:buNone/>
            </a:pPr>
            <a:r>
              <a:rPr lang="en-CA" dirty="0">
                <a:solidFill>
                  <a:schemeClr val="bg1"/>
                </a:solidFill>
              </a:rPr>
              <a:t>Newell (1973)</a:t>
            </a:r>
            <a:br>
              <a:rPr lang="en-CA" dirty="0">
                <a:solidFill>
                  <a:schemeClr val="bg1"/>
                </a:solidFill>
              </a:rPr>
            </a:br>
            <a:r>
              <a:rPr lang="en-CA" dirty="0">
                <a:solidFill>
                  <a:schemeClr val="bg1"/>
                </a:solidFill>
              </a:rPr>
              <a:t>You can’t play 20 questions with nature and win</a:t>
            </a:r>
          </a:p>
          <a:p>
            <a:pPr marL="0" indent="0">
              <a:buNone/>
            </a:pPr>
            <a:endParaRPr lang="en-CA" dirty="0">
              <a:solidFill>
                <a:schemeClr val="bg1"/>
              </a:solidFill>
            </a:endParaRPr>
          </a:p>
          <a:p>
            <a:pPr marL="0" indent="0">
              <a:buNone/>
            </a:pPr>
            <a:r>
              <a:rPr lang="en-CA" dirty="0">
                <a:solidFill>
                  <a:schemeClr val="bg1"/>
                </a:solidFill>
              </a:rPr>
              <a:t>OSF (2015)</a:t>
            </a:r>
            <a:br>
              <a:rPr lang="en-CA" dirty="0">
                <a:solidFill>
                  <a:schemeClr val="bg1"/>
                </a:solidFill>
              </a:rPr>
            </a:br>
            <a:r>
              <a:rPr lang="en-CA" dirty="0">
                <a:solidFill>
                  <a:schemeClr val="bg1"/>
                </a:solidFill>
              </a:rPr>
              <a:t>Estimating the reproducibility of psychological science</a:t>
            </a:r>
          </a:p>
          <a:p>
            <a:pPr marL="0" indent="0">
              <a:buNone/>
            </a:pPr>
            <a:r>
              <a:rPr lang="en-CA" dirty="0" err="1">
                <a:solidFill>
                  <a:schemeClr val="bg1"/>
                </a:solidFill>
              </a:rPr>
              <a:t>Oberauer</a:t>
            </a:r>
            <a:r>
              <a:rPr lang="en-CA" dirty="0">
                <a:solidFill>
                  <a:schemeClr val="bg1"/>
                </a:solidFill>
              </a:rPr>
              <a:t> and Lewandowsky (2019)</a:t>
            </a:r>
            <a:br>
              <a:rPr lang="en-CA" dirty="0">
                <a:solidFill>
                  <a:schemeClr val="bg1"/>
                </a:solidFill>
              </a:rPr>
            </a:br>
            <a:r>
              <a:rPr lang="en-CA" dirty="0">
                <a:solidFill>
                  <a:schemeClr val="bg1"/>
                </a:solidFill>
              </a:rPr>
              <a:t>Addressing the theory crisis in psychology</a:t>
            </a:r>
          </a:p>
          <a:p>
            <a:pPr marL="0" indent="0">
              <a:buNone/>
            </a:pPr>
            <a:r>
              <a:rPr lang="en-CA" dirty="0">
                <a:solidFill>
                  <a:schemeClr val="bg1"/>
                </a:solidFill>
              </a:rPr>
              <a:t>Jamieson and Pexman (2020)</a:t>
            </a:r>
            <a:br>
              <a:rPr lang="en-CA" dirty="0">
                <a:solidFill>
                  <a:schemeClr val="bg1"/>
                </a:solidFill>
              </a:rPr>
            </a:br>
            <a:r>
              <a:rPr lang="en-CA" dirty="0">
                <a:solidFill>
                  <a:schemeClr val="bg1"/>
                </a:solidFill>
              </a:rPr>
              <a:t>Moving beyond 20 questions: </a:t>
            </a:r>
            <a:br>
              <a:rPr lang="en-CA" dirty="0">
                <a:solidFill>
                  <a:schemeClr val="bg1"/>
                </a:solidFill>
              </a:rPr>
            </a:br>
            <a:r>
              <a:rPr lang="en-CA" dirty="0">
                <a:solidFill>
                  <a:schemeClr val="bg1"/>
                </a:solidFill>
              </a:rPr>
              <a:t>We (still) need stronger psychological theory</a:t>
            </a:r>
          </a:p>
          <a:p>
            <a:pPr marL="0" indent="0">
              <a:buNone/>
            </a:pPr>
            <a:endParaRPr lang="en-CA" dirty="0">
              <a:solidFill>
                <a:schemeClr val="bg1"/>
              </a:solidFill>
            </a:endParaRPr>
          </a:p>
        </p:txBody>
      </p:sp>
    </p:spTree>
    <p:extLst>
      <p:ext uri="{BB962C8B-B14F-4D97-AF65-F5344CB8AC3E}">
        <p14:creationId xmlns:p14="http://schemas.microsoft.com/office/powerpoint/2010/main" val="35914351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DBB6F-A8CC-EF50-3613-F31ACD3D9DDA}"/>
              </a:ext>
            </a:extLst>
          </p:cNvPr>
          <p:cNvSpPr>
            <a:spLocks noGrp="1"/>
          </p:cNvSpPr>
          <p:nvPr>
            <p:ph type="title"/>
          </p:nvPr>
        </p:nvSpPr>
        <p:spPr/>
        <p:txBody>
          <a:bodyPr/>
          <a:lstStyle/>
          <a:p>
            <a:r>
              <a:rPr lang="en-CA" dirty="0">
                <a:solidFill>
                  <a:schemeClr val="bg1"/>
                </a:solidFill>
              </a:rPr>
              <a:t>Insights</a:t>
            </a:r>
          </a:p>
        </p:txBody>
      </p:sp>
      <p:sp>
        <p:nvSpPr>
          <p:cNvPr id="3" name="Content Placeholder 2">
            <a:extLst>
              <a:ext uri="{FF2B5EF4-FFF2-40B4-BE49-F238E27FC236}">
                <a16:creationId xmlns:a16="http://schemas.microsoft.com/office/drawing/2014/main" id="{5E8FEE83-5193-375E-6A8F-CF60C6E01793}"/>
              </a:ext>
            </a:extLst>
          </p:cNvPr>
          <p:cNvSpPr>
            <a:spLocks noGrp="1"/>
          </p:cNvSpPr>
          <p:nvPr>
            <p:ph idx="1"/>
          </p:nvPr>
        </p:nvSpPr>
        <p:spPr/>
        <p:txBody>
          <a:bodyPr>
            <a:noAutofit/>
          </a:bodyPr>
          <a:lstStyle/>
          <a:p>
            <a:pPr marL="0" indent="0">
              <a:buNone/>
            </a:pPr>
            <a:r>
              <a:rPr lang="en-CA" sz="3200" dirty="0">
                <a:solidFill>
                  <a:schemeClr val="bg1"/>
                </a:solidFill>
              </a:rPr>
              <a:t>Information stored to memory is a product of cognitive processing required at encoding </a:t>
            </a:r>
          </a:p>
          <a:p>
            <a:pPr marL="0" indent="0">
              <a:buNone/>
            </a:pPr>
            <a:endParaRPr lang="en-CA" sz="3200" dirty="0">
              <a:solidFill>
                <a:schemeClr val="bg1"/>
              </a:solidFill>
            </a:endParaRPr>
          </a:p>
          <a:p>
            <a:pPr marL="0" indent="0">
              <a:buNone/>
            </a:pPr>
            <a:r>
              <a:rPr lang="en-CA" sz="3200" dirty="0">
                <a:solidFill>
                  <a:schemeClr val="bg1"/>
                </a:solidFill>
              </a:rPr>
              <a:t>That product is an aggregate of the target information itself and the contextual information used to process the target</a:t>
            </a:r>
          </a:p>
          <a:p>
            <a:pPr marL="0" indent="0">
              <a:buNone/>
            </a:pPr>
            <a:endParaRPr lang="en-CA" sz="3200" dirty="0">
              <a:solidFill>
                <a:schemeClr val="bg1"/>
              </a:solidFill>
            </a:endParaRPr>
          </a:p>
          <a:p>
            <a:pPr marL="0" indent="0">
              <a:buNone/>
            </a:pPr>
            <a:r>
              <a:rPr lang="en-CA" sz="3200" dirty="0">
                <a:solidFill>
                  <a:schemeClr val="bg1"/>
                </a:solidFill>
              </a:rPr>
              <a:t>The extent to which contextual information alters target information is a function of the similarity-driven operations of the cognitive system</a:t>
            </a:r>
          </a:p>
        </p:txBody>
      </p:sp>
    </p:spTree>
    <p:extLst>
      <p:ext uri="{BB962C8B-B14F-4D97-AF65-F5344CB8AC3E}">
        <p14:creationId xmlns:p14="http://schemas.microsoft.com/office/powerpoint/2010/main" val="5621360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4DBB6F-A8CC-EF50-3613-F31ACD3D9DDA}"/>
              </a:ext>
            </a:extLst>
          </p:cNvPr>
          <p:cNvSpPr>
            <a:spLocks noGrp="1"/>
          </p:cNvSpPr>
          <p:nvPr>
            <p:ph type="title"/>
          </p:nvPr>
        </p:nvSpPr>
        <p:spPr/>
        <p:txBody>
          <a:bodyPr/>
          <a:lstStyle/>
          <a:p>
            <a:r>
              <a:rPr lang="en-CA" dirty="0">
                <a:solidFill>
                  <a:schemeClr val="bg1"/>
                </a:solidFill>
              </a:rPr>
              <a:t>Insights</a:t>
            </a:r>
          </a:p>
        </p:txBody>
      </p:sp>
      <p:sp>
        <p:nvSpPr>
          <p:cNvPr id="3" name="Content Placeholder 2">
            <a:extLst>
              <a:ext uri="{FF2B5EF4-FFF2-40B4-BE49-F238E27FC236}">
                <a16:creationId xmlns:a16="http://schemas.microsoft.com/office/drawing/2014/main" id="{5E8FEE83-5193-375E-6A8F-CF60C6E01793}"/>
              </a:ext>
            </a:extLst>
          </p:cNvPr>
          <p:cNvSpPr>
            <a:spLocks noGrp="1"/>
          </p:cNvSpPr>
          <p:nvPr>
            <p:ph idx="1"/>
          </p:nvPr>
        </p:nvSpPr>
        <p:spPr/>
        <p:txBody>
          <a:bodyPr>
            <a:noAutofit/>
          </a:bodyPr>
          <a:lstStyle/>
          <a:p>
            <a:pPr marL="0" indent="0">
              <a:buNone/>
            </a:pPr>
            <a:r>
              <a:rPr lang="en-CA" sz="3200" dirty="0">
                <a:solidFill>
                  <a:schemeClr val="bg1"/>
                </a:solidFill>
              </a:rPr>
              <a:t>Retrieval tasks differ in the nature of the cues presented to memory and the information that needs to be reconstructed</a:t>
            </a:r>
          </a:p>
          <a:p>
            <a:pPr marL="0" indent="0">
              <a:buNone/>
            </a:pPr>
            <a:endParaRPr lang="en-CA" sz="3200" dirty="0">
              <a:solidFill>
                <a:schemeClr val="bg1"/>
              </a:solidFill>
            </a:endParaRPr>
          </a:p>
          <a:p>
            <a:pPr marL="0" indent="0">
              <a:buNone/>
            </a:pPr>
            <a:r>
              <a:rPr lang="en-CA" sz="3200" dirty="0">
                <a:solidFill>
                  <a:schemeClr val="bg1"/>
                </a:solidFill>
              </a:rPr>
              <a:t>Memory performance is determined (in part) </a:t>
            </a:r>
            <a:r>
              <a:rPr lang="en-CA" sz="3200">
                <a:solidFill>
                  <a:schemeClr val="bg1"/>
                </a:solidFill>
              </a:rPr>
              <a:t>by the </a:t>
            </a:r>
            <a:r>
              <a:rPr lang="en-CA" sz="3200" dirty="0">
                <a:solidFill>
                  <a:schemeClr val="bg1"/>
                </a:solidFill>
              </a:rPr>
              <a:t>utility of the information stored to memory</a:t>
            </a:r>
          </a:p>
          <a:p>
            <a:pPr marL="0" indent="0">
              <a:buNone/>
            </a:pPr>
            <a:endParaRPr lang="en-CA" sz="3200" dirty="0">
              <a:solidFill>
                <a:schemeClr val="bg1"/>
              </a:solidFill>
            </a:endParaRPr>
          </a:p>
          <a:p>
            <a:pPr marL="0" indent="0">
              <a:buNone/>
            </a:pPr>
            <a:r>
              <a:rPr lang="en-CA" sz="3200" dirty="0">
                <a:solidFill>
                  <a:schemeClr val="bg1"/>
                </a:solidFill>
              </a:rPr>
              <a:t>Utility is defined as the extent to which the stored information effectively bridges the gap between the cue and the information to be reconstructed (again, driven by similarity)</a:t>
            </a:r>
          </a:p>
        </p:txBody>
      </p:sp>
    </p:spTree>
    <p:extLst>
      <p:ext uri="{BB962C8B-B14F-4D97-AF65-F5344CB8AC3E}">
        <p14:creationId xmlns:p14="http://schemas.microsoft.com/office/powerpoint/2010/main" val="895255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23486-F930-B4FD-71B7-6B8624F7DEAB}"/>
              </a:ext>
            </a:extLst>
          </p:cNvPr>
          <p:cNvSpPr>
            <a:spLocks noGrp="1"/>
          </p:cNvSpPr>
          <p:nvPr>
            <p:ph type="title"/>
          </p:nvPr>
        </p:nvSpPr>
        <p:spPr/>
        <p:txBody>
          <a:bodyPr/>
          <a:lstStyle/>
          <a:p>
            <a:r>
              <a:rPr lang="en-CA" dirty="0">
                <a:solidFill>
                  <a:schemeClr val="bg1"/>
                </a:solidFill>
              </a:rPr>
              <a:t>Next steps</a:t>
            </a:r>
          </a:p>
        </p:txBody>
      </p:sp>
      <p:sp>
        <p:nvSpPr>
          <p:cNvPr id="3" name="Content Placeholder 2">
            <a:extLst>
              <a:ext uri="{FF2B5EF4-FFF2-40B4-BE49-F238E27FC236}">
                <a16:creationId xmlns:a16="http://schemas.microsoft.com/office/drawing/2014/main" id="{7B7A7045-9454-F652-0D3D-E99CCFB4543C}"/>
              </a:ext>
            </a:extLst>
          </p:cNvPr>
          <p:cNvSpPr>
            <a:spLocks noGrp="1"/>
          </p:cNvSpPr>
          <p:nvPr>
            <p:ph idx="1"/>
          </p:nvPr>
        </p:nvSpPr>
        <p:spPr/>
        <p:txBody>
          <a:bodyPr>
            <a:normAutofit/>
          </a:bodyPr>
          <a:lstStyle/>
          <a:p>
            <a:pPr marL="0" indent="0">
              <a:buNone/>
            </a:pPr>
            <a:r>
              <a:rPr lang="en-CA" sz="3200" dirty="0">
                <a:solidFill>
                  <a:schemeClr val="bg1"/>
                </a:solidFill>
              </a:rPr>
              <a:t>Manuscript in preparation for submission to the Journal of Experimental Psychology: Learning, Memory, and Cognition</a:t>
            </a:r>
          </a:p>
          <a:p>
            <a:pPr marL="0" indent="0">
              <a:buNone/>
            </a:pPr>
            <a:endParaRPr lang="en-CA" sz="3200" dirty="0">
              <a:solidFill>
                <a:schemeClr val="bg1"/>
              </a:solidFill>
            </a:endParaRPr>
          </a:p>
          <a:p>
            <a:pPr marL="0" indent="0">
              <a:buNone/>
            </a:pPr>
            <a:r>
              <a:rPr lang="en-CA" sz="3200" dirty="0">
                <a:solidFill>
                  <a:schemeClr val="bg1"/>
                </a:solidFill>
              </a:rPr>
              <a:t>Submitting for presentation to the Canadian Society for Brain, Behaviour, and Cognitive Sciences</a:t>
            </a:r>
          </a:p>
          <a:p>
            <a:pPr marL="0" indent="0">
              <a:buNone/>
            </a:pPr>
            <a:endParaRPr lang="en-CA" sz="3200" dirty="0">
              <a:solidFill>
                <a:schemeClr val="bg1"/>
              </a:solidFill>
            </a:endParaRPr>
          </a:p>
          <a:p>
            <a:pPr marL="0" indent="0">
              <a:buNone/>
            </a:pPr>
            <a:r>
              <a:rPr lang="en-CA" sz="3200" dirty="0">
                <a:solidFill>
                  <a:schemeClr val="bg1"/>
                </a:solidFill>
              </a:rPr>
              <a:t>Extension to other types of retrieval tasks (e.g., cued recall)</a:t>
            </a:r>
          </a:p>
        </p:txBody>
      </p:sp>
    </p:spTree>
    <p:extLst>
      <p:ext uri="{BB962C8B-B14F-4D97-AF65-F5344CB8AC3E}">
        <p14:creationId xmlns:p14="http://schemas.microsoft.com/office/powerpoint/2010/main" val="34765675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23486-F930-B4FD-71B7-6B8624F7DEAB}"/>
              </a:ext>
            </a:extLst>
          </p:cNvPr>
          <p:cNvSpPr>
            <a:spLocks noGrp="1"/>
          </p:cNvSpPr>
          <p:nvPr>
            <p:ph type="title"/>
          </p:nvPr>
        </p:nvSpPr>
        <p:spPr/>
        <p:txBody>
          <a:bodyPr/>
          <a:lstStyle/>
          <a:p>
            <a:r>
              <a:rPr lang="en-CA" dirty="0">
                <a:solidFill>
                  <a:schemeClr val="bg1"/>
                </a:solidFill>
              </a:rPr>
              <a:t>Next steps</a:t>
            </a:r>
          </a:p>
        </p:txBody>
      </p:sp>
      <p:sp>
        <p:nvSpPr>
          <p:cNvPr id="3" name="Content Placeholder 2">
            <a:extLst>
              <a:ext uri="{FF2B5EF4-FFF2-40B4-BE49-F238E27FC236}">
                <a16:creationId xmlns:a16="http://schemas.microsoft.com/office/drawing/2014/main" id="{7B7A7045-9454-F652-0D3D-E99CCFB4543C}"/>
              </a:ext>
            </a:extLst>
          </p:cNvPr>
          <p:cNvSpPr>
            <a:spLocks noGrp="1"/>
          </p:cNvSpPr>
          <p:nvPr>
            <p:ph idx="1"/>
          </p:nvPr>
        </p:nvSpPr>
        <p:spPr/>
        <p:txBody>
          <a:bodyPr>
            <a:normAutofit/>
          </a:bodyPr>
          <a:lstStyle/>
          <a:p>
            <a:pPr marL="0" indent="0">
              <a:buNone/>
            </a:pPr>
            <a:r>
              <a:rPr lang="en-CA" sz="3200" dirty="0">
                <a:solidFill>
                  <a:schemeClr val="bg1"/>
                </a:solidFill>
              </a:rPr>
              <a:t>Deriving and testing novel predictions from the model (e.g., effects of encoding on false memory)</a:t>
            </a:r>
          </a:p>
          <a:p>
            <a:pPr marL="0" indent="0">
              <a:buNone/>
            </a:pPr>
            <a:endParaRPr lang="en-CA" sz="3200" dirty="0">
              <a:solidFill>
                <a:schemeClr val="bg1"/>
              </a:solidFill>
            </a:endParaRPr>
          </a:p>
          <a:p>
            <a:pPr marL="0" indent="0">
              <a:buNone/>
            </a:pPr>
            <a:r>
              <a:rPr lang="en-CA" sz="3200" dirty="0">
                <a:solidFill>
                  <a:schemeClr val="bg1"/>
                </a:solidFill>
              </a:rPr>
              <a:t>Interactions with memory impairment (e.g., aging, Alzheimer’s disease, anterograde amnesia)</a:t>
            </a:r>
          </a:p>
          <a:p>
            <a:pPr marL="0" indent="0">
              <a:buNone/>
            </a:pPr>
            <a:endParaRPr lang="en-CA" sz="3200" dirty="0">
              <a:solidFill>
                <a:schemeClr val="bg1"/>
              </a:solidFill>
            </a:endParaRPr>
          </a:p>
          <a:p>
            <a:pPr marL="0" indent="0">
              <a:buNone/>
            </a:pPr>
            <a:r>
              <a:rPr lang="en-CA" sz="3200" dirty="0">
                <a:solidFill>
                  <a:schemeClr val="bg1"/>
                </a:solidFill>
              </a:rPr>
              <a:t>Movement out of the laboratory and into classroom settings (e.g., how should a student study for MC vs. essay exams?)</a:t>
            </a:r>
          </a:p>
        </p:txBody>
      </p:sp>
    </p:spTree>
    <p:extLst>
      <p:ext uri="{BB962C8B-B14F-4D97-AF65-F5344CB8AC3E}">
        <p14:creationId xmlns:p14="http://schemas.microsoft.com/office/powerpoint/2010/main" val="30898065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1BADD-62F2-8F66-5CC2-8BE1D101CBBF}"/>
              </a:ext>
            </a:extLst>
          </p:cNvPr>
          <p:cNvSpPr>
            <a:spLocks noGrp="1"/>
          </p:cNvSpPr>
          <p:nvPr>
            <p:ph type="title"/>
          </p:nvPr>
        </p:nvSpPr>
        <p:spPr/>
        <p:txBody>
          <a:bodyPr/>
          <a:lstStyle/>
          <a:p>
            <a:r>
              <a:rPr lang="en-CA" dirty="0">
                <a:solidFill>
                  <a:schemeClr val="bg1"/>
                </a:solidFill>
              </a:rPr>
              <a:t>Acknowledgements / Collaborators</a:t>
            </a:r>
          </a:p>
        </p:txBody>
      </p:sp>
      <p:sp>
        <p:nvSpPr>
          <p:cNvPr id="3" name="Content Placeholder 2">
            <a:extLst>
              <a:ext uri="{FF2B5EF4-FFF2-40B4-BE49-F238E27FC236}">
                <a16:creationId xmlns:a16="http://schemas.microsoft.com/office/drawing/2014/main" id="{11FD4B5A-A8C7-8314-C839-0A8003B93981}"/>
              </a:ext>
            </a:extLst>
          </p:cNvPr>
          <p:cNvSpPr>
            <a:spLocks noGrp="1"/>
          </p:cNvSpPr>
          <p:nvPr>
            <p:ph idx="1"/>
          </p:nvPr>
        </p:nvSpPr>
        <p:spPr/>
        <p:txBody>
          <a:bodyPr numCol="3">
            <a:normAutofit/>
          </a:bodyPr>
          <a:lstStyle/>
          <a:p>
            <a:pPr marL="0" indent="0">
              <a:buNone/>
            </a:pPr>
            <a:r>
              <a:rPr lang="en-CA" dirty="0">
                <a:solidFill>
                  <a:schemeClr val="bg1"/>
                </a:solidFill>
              </a:rPr>
              <a:t>Nick Brosowsky</a:t>
            </a:r>
          </a:p>
          <a:p>
            <a:pPr marL="0" indent="0">
              <a:buNone/>
            </a:pPr>
            <a:r>
              <a:rPr lang="en-CA" dirty="0">
                <a:solidFill>
                  <a:schemeClr val="bg1"/>
                </a:solidFill>
              </a:rPr>
              <a:t>Dominic Guitard</a:t>
            </a:r>
          </a:p>
          <a:p>
            <a:pPr marL="0" indent="0">
              <a:buNone/>
            </a:pPr>
            <a:r>
              <a:rPr lang="en-CA" dirty="0">
                <a:solidFill>
                  <a:schemeClr val="bg1"/>
                </a:solidFill>
              </a:rPr>
              <a:t>Randy Jamieson</a:t>
            </a:r>
          </a:p>
          <a:p>
            <a:pPr marL="0" indent="0">
              <a:buNone/>
            </a:pPr>
            <a:r>
              <a:rPr lang="en-CA" dirty="0">
                <a:solidFill>
                  <a:schemeClr val="bg1"/>
                </a:solidFill>
              </a:rPr>
              <a:t>Aryn Pyke</a:t>
            </a:r>
          </a:p>
          <a:p>
            <a:pPr marL="0" indent="0">
              <a:buNone/>
            </a:pPr>
            <a:r>
              <a:rPr lang="en-CA" dirty="0">
                <a:solidFill>
                  <a:schemeClr val="bg1"/>
                </a:solidFill>
              </a:rPr>
              <a:t>Nick Reid</a:t>
            </a:r>
          </a:p>
          <a:p>
            <a:pPr marL="0" indent="0">
              <a:buNone/>
            </a:pPr>
            <a:r>
              <a:rPr lang="en-CA" dirty="0">
                <a:solidFill>
                  <a:schemeClr val="bg1"/>
                </a:solidFill>
              </a:rPr>
              <a:t>Jean Saint-Aubin</a:t>
            </a:r>
          </a:p>
          <a:p>
            <a:pPr marL="0" indent="0">
              <a:buNone/>
            </a:pPr>
            <a:r>
              <a:rPr lang="en-CA" dirty="0">
                <a:solidFill>
                  <a:schemeClr val="bg1"/>
                </a:solidFill>
              </a:rPr>
              <a:t>Jackie Spear</a:t>
            </a:r>
          </a:p>
        </p:txBody>
      </p:sp>
    </p:spTree>
    <p:extLst>
      <p:ext uri="{BB962C8B-B14F-4D97-AF65-F5344CB8AC3E}">
        <p14:creationId xmlns:p14="http://schemas.microsoft.com/office/powerpoint/2010/main" val="2084300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BF44B-3B4B-FCE3-D7C6-550F63CCBDE1}"/>
              </a:ext>
            </a:extLst>
          </p:cNvPr>
          <p:cNvSpPr>
            <a:spLocks noGrp="1"/>
          </p:cNvSpPr>
          <p:nvPr>
            <p:ph type="title"/>
          </p:nvPr>
        </p:nvSpPr>
        <p:spPr/>
        <p:txBody>
          <a:bodyPr/>
          <a:lstStyle/>
          <a:p>
            <a:r>
              <a:rPr lang="en-CA" dirty="0">
                <a:solidFill>
                  <a:schemeClr val="bg1"/>
                </a:solidFill>
              </a:rPr>
              <a:t>Model-oriented experimental psychology</a:t>
            </a:r>
          </a:p>
        </p:txBody>
      </p:sp>
      <p:sp>
        <p:nvSpPr>
          <p:cNvPr id="3" name="Content Placeholder 2">
            <a:extLst>
              <a:ext uri="{FF2B5EF4-FFF2-40B4-BE49-F238E27FC236}">
                <a16:creationId xmlns:a16="http://schemas.microsoft.com/office/drawing/2014/main" id="{96A9627D-5557-4B62-7D69-94E077FF696A}"/>
              </a:ext>
            </a:extLst>
          </p:cNvPr>
          <p:cNvSpPr>
            <a:spLocks noGrp="1"/>
          </p:cNvSpPr>
          <p:nvPr>
            <p:ph idx="1"/>
          </p:nvPr>
        </p:nvSpPr>
        <p:spPr/>
        <p:txBody>
          <a:bodyPr>
            <a:normAutofit/>
          </a:bodyPr>
          <a:lstStyle/>
          <a:p>
            <a:pPr marL="0" indent="0">
              <a:buNone/>
            </a:pPr>
            <a:r>
              <a:rPr lang="en-CA" sz="3200" dirty="0">
                <a:solidFill>
                  <a:schemeClr val="bg1"/>
                </a:solidFill>
              </a:rPr>
              <a:t>Core research process:</a:t>
            </a:r>
            <a:br>
              <a:rPr lang="en-CA" sz="3200" dirty="0">
                <a:solidFill>
                  <a:schemeClr val="bg1"/>
                </a:solidFill>
              </a:rPr>
            </a:br>
            <a:br>
              <a:rPr lang="en-CA" sz="3200" dirty="0">
                <a:solidFill>
                  <a:schemeClr val="bg1"/>
                </a:solidFill>
              </a:rPr>
            </a:br>
            <a:r>
              <a:rPr lang="en-CA" sz="3200" dirty="0">
                <a:solidFill>
                  <a:schemeClr val="bg1"/>
                </a:solidFill>
              </a:rPr>
              <a:t>	1) Establish precise empirical targets</a:t>
            </a:r>
            <a:br>
              <a:rPr lang="en-CA" sz="3200" dirty="0">
                <a:solidFill>
                  <a:schemeClr val="bg1"/>
                </a:solidFill>
              </a:rPr>
            </a:br>
            <a:endParaRPr lang="en-CA" sz="3200" dirty="0">
              <a:solidFill>
                <a:schemeClr val="bg1"/>
              </a:solidFill>
            </a:endParaRPr>
          </a:p>
          <a:p>
            <a:pPr marL="0" indent="0">
              <a:buNone/>
            </a:pPr>
            <a:r>
              <a:rPr lang="en-CA" sz="3200" dirty="0">
                <a:solidFill>
                  <a:schemeClr val="bg1"/>
                </a:solidFill>
              </a:rPr>
              <a:t>	2) Simulate behaviour in a theoretical model that is 	</a:t>
            </a:r>
            <a:r>
              <a:rPr lang="en-CA" sz="3200" b="1" dirty="0">
                <a:solidFill>
                  <a:srgbClr val="FFFF00"/>
                </a:solidFill>
              </a:rPr>
              <a:t>computational</a:t>
            </a:r>
            <a:r>
              <a:rPr lang="en-CA" sz="3200" i="1" dirty="0">
                <a:solidFill>
                  <a:schemeClr val="bg1"/>
                </a:solidFill>
              </a:rPr>
              <a:t> </a:t>
            </a:r>
            <a:r>
              <a:rPr lang="en-CA" sz="3200" dirty="0">
                <a:solidFill>
                  <a:schemeClr val="bg1"/>
                </a:solidFill>
              </a:rPr>
              <a:t>and </a:t>
            </a:r>
            <a:r>
              <a:rPr lang="en-CA" sz="3200" b="1" dirty="0">
                <a:solidFill>
                  <a:srgbClr val="FFFF00"/>
                </a:solidFill>
              </a:rPr>
              <a:t>formal</a:t>
            </a:r>
            <a:br>
              <a:rPr lang="en-CA" sz="3200" b="1" dirty="0">
                <a:solidFill>
                  <a:srgbClr val="FFFF00"/>
                </a:solidFill>
              </a:rPr>
            </a:br>
            <a:endParaRPr lang="en-CA" sz="3200" dirty="0">
              <a:solidFill>
                <a:schemeClr val="bg1"/>
              </a:solidFill>
            </a:endParaRPr>
          </a:p>
          <a:p>
            <a:pPr marL="0" indent="0">
              <a:buNone/>
            </a:pPr>
            <a:r>
              <a:rPr lang="en-CA" sz="3200" dirty="0">
                <a:solidFill>
                  <a:schemeClr val="bg1"/>
                </a:solidFill>
              </a:rPr>
              <a:t>	3) Evaluate correspondence between simulations and 	empirical data</a:t>
            </a:r>
          </a:p>
        </p:txBody>
      </p:sp>
    </p:spTree>
    <p:extLst>
      <p:ext uri="{BB962C8B-B14F-4D97-AF65-F5344CB8AC3E}">
        <p14:creationId xmlns:p14="http://schemas.microsoft.com/office/powerpoint/2010/main" val="1216069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4886E-0576-F184-655D-157FDD801382}"/>
              </a:ext>
            </a:extLst>
          </p:cNvPr>
          <p:cNvSpPr>
            <a:spLocks noGrp="1"/>
          </p:cNvSpPr>
          <p:nvPr>
            <p:ph type="title"/>
          </p:nvPr>
        </p:nvSpPr>
        <p:spPr/>
        <p:txBody>
          <a:bodyPr/>
          <a:lstStyle/>
          <a:p>
            <a:r>
              <a:rPr lang="en-CA" dirty="0">
                <a:solidFill>
                  <a:schemeClr val="bg1"/>
                </a:solidFill>
              </a:rPr>
              <a:t>The </a:t>
            </a:r>
            <a:r>
              <a:rPr lang="en-CA" i="1" dirty="0">
                <a:solidFill>
                  <a:schemeClr val="bg1"/>
                </a:solidFill>
              </a:rPr>
              <a:t>encoding / retrieval </a:t>
            </a:r>
            <a:r>
              <a:rPr lang="en-CA" dirty="0">
                <a:solidFill>
                  <a:schemeClr val="bg1"/>
                </a:solidFill>
              </a:rPr>
              <a:t>principle of memory</a:t>
            </a:r>
          </a:p>
        </p:txBody>
      </p:sp>
      <p:pic>
        <p:nvPicPr>
          <p:cNvPr id="7" name="Content Placeholder 6" descr="Graph showing response time and later recognition rates for words processed for letter case, rhyming, for sentence fit. Response time and recognition are lowest for case processing and highest for sentence processing.">
            <a:extLst>
              <a:ext uri="{FF2B5EF4-FFF2-40B4-BE49-F238E27FC236}">
                <a16:creationId xmlns:a16="http://schemas.microsoft.com/office/drawing/2014/main" id="{F1C8EAE4-BD10-0A45-6BA8-C078D1B69EBB}"/>
              </a:ext>
            </a:extLst>
          </p:cNvPr>
          <p:cNvPicPr>
            <a:picLocks noGrp="1" noChangeAspect="1"/>
          </p:cNvPicPr>
          <p:nvPr>
            <p:ph idx="1"/>
          </p:nvPr>
        </p:nvPicPr>
        <p:blipFill>
          <a:blip r:embed="rId2"/>
          <a:stretch>
            <a:fillRect/>
          </a:stretch>
        </p:blipFill>
        <p:spPr>
          <a:xfrm>
            <a:off x="3163191" y="1690688"/>
            <a:ext cx="5865618" cy="4525796"/>
          </a:xfrm>
        </p:spPr>
      </p:pic>
    </p:spTree>
    <p:extLst>
      <p:ext uri="{BB962C8B-B14F-4D97-AF65-F5344CB8AC3E}">
        <p14:creationId xmlns:p14="http://schemas.microsoft.com/office/powerpoint/2010/main" val="9774083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20ED5A-18C0-6FBC-35AE-121D816BDC6C}"/>
              </a:ext>
            </a:extLst>
          </p:cNvPr>
          <p:cNvSpPr>
            <a:spLocks noGrp="1"/>
          </p:cNvSpPr>
          <p:nvPr>
            <p:ph type="title"/>
          </p:nvPr>
        </p:nvSpPr>
        <p:spPr/>
        <p:txBody>
          <a:bodyPr/>
          <a:lstStyle/>
          <a:p>
            <a:r>
              <a:rPr lang="en-CA" dirty="0">
                <a:solidFill>
                  <a:schemeClr val="bg1"/>
                </a:solidFill>
              </a:rPr>
              <a:t>Producing an encoding / retrieval pattern</a:t>
            </a:r>
          </a:p>
        </p:txBody>
      </p:sp>
      <p:pic>
        <p:nvPicPr>
          <p:cNvPr id="5" name="Content Placeholder 4" descr="A screenshot of an experimental trial asking whether &quot;gram&quot; is a type of measurement&quot;.">
            <a:extLst>
              <a:ext uri="{FF2B5EF4-FFF2-40B4-BE49-F238E27FC236}">
                <a16:creationId xmlns:a16="http://schemas.microsoft.com/office/drawing/2014/main" id="{7BEBBFD3-464C-59B8-E4A9-88E26A495E40}"/>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p:blipFill>
        <p:spPr>
          <a:xfrm>
            <a:off x="3390210" y="1690688"/>
            <a:ext cx="5411580" cy="4544443"/>
          </a:xfrm>
        </p:spPr>
      </p:pic>
    </p:spTree>
    <p:extLst>
      <p:ext uri="{BB962C8B-B14F-4D97-AF65-F5344CB8AC3E}">
        <p14:creationId xmlns:p14="http://schemas.microsoft.com/office/powerpoint/2010/main" val="3959880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20ED5A-18C0-6FBC-35AE-121D816BDC6C}"/>
              </a:ext>
            </a:extLst>
          </p:cNvPr>
          <p:cNvSpPr>
            <a:spLocks noGrp="1"/>
          </p:cNvSpPr>
          <p:nvPr>
            <p:ph type="title"/>
          </p:nvPr>
        </p:nvSpPr>
        <p:spPr/>
        <p:txBody>
          <a:bodyPr/>
          <a:lstStyle/>
          <a:p>
            <a:r>
              <a:rPr lang="en-CA" dirty="0">
                <a:solidFill>
                  <a:schemeClr val="bg1"/>
                </a:solidFill>
              </a:rPr>
              <a:t>Producing an encoding / retrieval pattern</a:t>
            </a:r>
          </a:p>
        </p:txBody>
      </p:sp>
      <p:pic>
        <p:nvPicPr>
          <p:cNvPr id="5" name="Content Placeholder 4" descr="A screenshot of an experimental trial asking whether &quot;pail&quot; rhymes with &quot;whale&quot;.">
            <a:extLst>
              <a:ext uri="{FF2B5EF4-FFF2-40B4-BE49-F238E27FC236}">
                <a16:creationId xmlns:a16="http://schemas.microsoft.com/office/drawing/2014/main" id="{7BEBBFD3-464C-59B8-E4A9-88E26A495E40}"/>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p:blipFill>
        <p:spPr>
          <a:xfrm>
            <a:off x="3390210" y="1690688"/>
            <a:ext cx="5411580" cy="4544443"/>
          </a:xfrm>
        </p:spPr>
      </p:pic>
    </p:spTree>
    <p:extLst>
      <p:ext uri="{BB962C8B-B14F-4D97-AF65-F5344CB8AC3E}">
        <p14:creationId xmlns:p14="http://schemas.microsoft.com/office/powerpoint/2010/main" val="10790843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20ED5A-18C0-6FBC-35AE-121D816BDC6C}"/>
              </a:ext>
            </a:extLst>
          </p:cNvPr>
          <p:cNvSpPr>
            <a:spLocks noGrp="1"/>
          </p:cNvSpPr>
          <p:nvPr>
            <p:ph type="title"/>
          </p:nvPr>
        </p:nvSpPr>
        <p:spPr/>
        <p:txBody>
          <a:bodyPr/>
          <a:lstStyle/>
          <a:p>
            <a:r>
              <a:rPr lang="en-CA" dirty="0">
                <a:solidFill>
                  <a:schemeClr val="bg1"/>
                </a:solidFill>
              </a:rPr>
              <a:t>Producing an encoding / retrieval pattern</a:t>
            </a:r>
          </a:p>
        </p:txBody>
      </p:sp>
      <p:pic>
        <p:nvPicPr>
          <p:cNvPr id="5" name="Content Placeholder 4" descr="A screenshot of an experimental trial asking whether &quot;singer&quot; is a type of weather&quot;.">
            <a:extLst>
              <a:ext uri="{FF2B5EF4-FFF2-40B4-BE49-F238E27FC236}">
                <a16:creationId xmlns:a16="http://schemas.microsoft.com/office/drawing/2014/main" id="{7BEBBFD3-464C-59B8-E4A9-88E26A495E40}"/>
              </a:ext>
            </a:extLst>
          </p:cNvPr>
          <p:cNvPicPr>
            <a:picLocks noGrp="1" noChangeAspect="1"/>
          </p:cNvPicPr>
          <p:nvPr>
            <p:ph idx="1"/>
          </p:nvPr>
        </p:nvPicPr>
        <p:blipFill>
          <a:blip r:embed="rId2"/>
          <a:stretch>
            <a:fillRect/>
          </a:stretch>
        </p:blipFill>
        <p:spPr>
          <a:xfrm>
            <a:off x="3390210" y="1690688"/>
            <a:ext cx="5411580" cy="4544443"/>
          </a:xfrm>
        </p:spPr>
      </p:pic>
    </p:spTree>
    <p:extLst>
      <p:ext uri="{BB962C8B-B14F-4D97-AF65-F5344CB8AC3E}">
        <p14:creationId xmlns:p14="http://schemas.microsoft.com/office/powerpoint/2010/main" val="32030513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20ED5A-18C0-6FBC-35AE-121D816BDC6C}"/>
              </a:ext>
            </a:extLst>
          </p:cNvPr>
          <p:cNvSpPr>
            <a:spLocks noGrp="1"/>
          </p:cNvSpPr>
          <p:nvPr>
            <p:ph type="title"/>
          </p:nvPr>
        </p:nvSpPr>
        <p:spPr/>
        <p:txBody>
          <a:bodyPr/>
          <a:lstStyle/>
          <a:p>
            <a:r>
              <a:rPr lang="en-CA" dirty="0">
                <a:solidFill>
                  <a:schemeClr val="bg1"/>
                </a:solidFill>
              </a:rPr>
              <a:t>Producing an encoding / retrieval pattern</a:t>
            </a:r>
          </a:p>
        </p:txBody>
      </p:sp>
      <p:pic>
        <p:nvPicPr>
          <p:cNvPr id="5" name="Content Placeholder 4" descr="A screenshot of an experimental trial asking whether &quot;clip&quot; rhymes with &quot;riddle&quot;.">
            <a:extLst>
              <a:ext uri="{FF2B5EF4-FFF2-40B4-BE49-F238E27FC236}">
                <a16:creationId xmlns:a16="http://schemas.microsoft.com/office/drawing/2014/main" id="{7BEBBFD3-464C-59B8-E4A9-88E26A495E40}"/>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p:blipFill>
        <p:spPr>
          <a:xfrm>
            <a:off x="3390210" y="1690688"/>
            <a:ext cx="5411580" cy="4544443"/>
          </a:xfrm>
        </p:spPr>
      </p:pic>
    </p:spTree>
    <p:extLst>
      <p:ext uri="{BB962C8B-B14F-4D97-AF65-F5344CB8AC3E}">
        <p14:creationId xmlns:p14="http://schemas.microsoft.com/office/powerpoint/2010/main" val="23228326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7546</TotalTime>
  <Words>1179</Words>
  <Application>Microsoft Office PowerPoint</Application>
  <PresentationFormat>Widescreen</PresentationFormat>
  <Paragraphs>147</Paragraphs>
  <Slides>34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vt:lpstr>
      <vt:lpstr>Calibri</vt:lpstr>
      <vt:lpstr>Calibri Light</vt:lpstr>
      <vt:lpstr>Cambria Math</vt:lpstr>
      <vt:lpstr>Times New Roman</vt:lpstr>
      <vt:lpstr>Office Theme</vt:lpstr>
      <vt:lpstr>A computational model of encoding / retrieval patterns in recognition memory</vt:lpstr>
      <vt:lpstr>PowerPoint Presentation</vt:lpstr>
      <vt:lpstr>The importance of models</vt:lpstr>
      <vt:lpstr>Model-oriented experimental psychology</vt:lpstr>
      <vt:lpstr>The encoding / retrieval principle of memory</vt:lpstr>
      <vt:lpstr>Producing an encoding / retrieval pattern</vt:lpstr>
      <vt:lpstr>Producing an encoding / retrieval pattern</vt:lpstr>
      <vt:lpstr>Producing an encoding / retrieval pattern</vt:lpstr>
      <vt:lpstr>Producing an encoding / retrieval pattern</vt:lpstr>
      <vt:lpstr>Producing an encoding / retrieval pattern</vt:lpstr>
      <vt:lpstr>Producing an encoding / retrieval pattern</vt:lpstr>
      <vt:lpstr>Producing an encoding / retrieval pattern</vt:lpstr>
      <vt:lpstr>Producing an encoding / retrieval pattern</vt:lpstr>
      <vt:lpstr>Key empirical targets</vt:lpstr>
      <vt:lpstr>The ATHENA model of memory</vt:lpstr>
      <vt:lpstr>Encoding in ATHENA</vt:lpstr>
      <vt:lpstr>Encoding in ATHENA – modifications</vt:lpstr>
      <vt:lpstr>Encoding in ATHENA – modifications</vt:lpstr>
      <vt:lpstr>Encoding in ATHENA - example</vt:lpstr>
      <vt:lpstr>Encoding in ATHENA - example</vt:lpstr>
      <vt:lpstr>Encoding in ATHENA - example</vt:lpstr>
      <vt:lpstr>Encoding in ATHENA - example</vt:lpstr>
      <vt:lpstr>Retrieval in ATHENA</vt:lpstr>
      <vt:lpstr>Retrieval in ATHENA</vt:lpstr>
      <vt:lpstr>Retrieval in ATHENA - modifications</vt:lpstr>
      <vt:lpstr>Model simulations</vt:lpstr>
      <vt:lpstr>Empirical results (for reference)</vt:lpstr>
      <vt:lpstr>Simulation results</vt:lpstr>
      <vt:lpstr>Insights</vt:lpstr>
      <vt:lpstr>Insights</vt:lpstr>
      <vt:lpstr>Insights</vt:lpstr>
      <vt:lpstr>Next steps</vt:lpstr>
      <vt:lpstr>Next steps</vt:lpstr>
      <vt:lpstr>Acknowledgements / Collaborators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computational model of encoding / retrieval patterns in recognition memory</dc:title>
  <dc:creator>Evan Curtis</dc:creator>
  <cp:lastModifiedBy>Evan Curtis</cp:lastModifiedBy>
  <cp:revision>163</cp:revision>
  <dcterms:created xsi:type="dcterms:W3CDTF">2023-12-08T17:29:01Z</dcterms:created>
  <dcterms:modified xsi:type="dcterms:W3CDTF">2024-02-09T14:50:54Z</dcterms:modified>
</cp:coreProperties>
</file>